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EB Garamond"/>
      <p:regular r:id="rId25"/>
      <p:bold r:id="rId26"/>
      <p:italic r:id="rId27"/>
      <p:boldItalic r:id="rId28"/>
    </p:embeddedFont>
    <p:embeddedFont>
      <p:font typeface="Roboto Mon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87399D-816F-451B-B927-677755AFD393}">
  <a:tblStyle styleId="{6987399D-816F-451B-B927-677755AFD3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on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 Linh, Behzad,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ea55e37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ea55e37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observation we had is that most properties are concentrated in the lower price zone with a minimum nights of under 10 days. This shows that most listings on Airbnb are short term, however, we also see a second concentration around the 30 minimum nights mark in Brooklyn, Manhanttan and Queens. This means that monthly stays are the second popular after short term.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ea55e37e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ea55e37e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 covers the many neighborhoods of Manhattan, therefore we implement a user input tool, where user can type in a neighborhood in New York, and the 10 highest prices and 10 lowest prices would show, together with two line graphs of all the maximum and minimum prices.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0f75aa0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0f75aa0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e96c9159e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e96c9159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5d0af54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5d0af5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a:t>
            </a:r>
            <a:r>
              <a:rPr i="1" lang="en"/>
              <a:t>Borough</a:t>
            </a:r>
            <a:r>
              <a:rPr lang="en"/>
              <a:t> is a categorical </a:t>
            </a:r>
            <a:r>
              <a:rPr lang="en"/>
              <a:t>variable</a:t>
            </a:r>
            <a:r>
              <a:rPr lang="en"/>
              <a:t>. It is converted to a dummy </a:t>
            </a:r>
            <a:r>
              <a:rPr lang="en"/>
              <a:t>variable which is three columns of boolean values.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5d0af54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5d0af54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5d0af54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5d0af54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5d0af54a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5d0af54a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0f75aa0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0f75aa0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e96c9159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e96c9159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eba9c81e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eba9c81e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00420b9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00420b9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eba9c81e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eba9c81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aeba9c81e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aeba9c81e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ea55e37e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ea55e37e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f6c4c3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f6c4c3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e96c9159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ae96c9159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plotted scatter plots of numerical variables versus price. Out of the all the plots, we derived two that show meaningful observations. The first one is price vs number of reviews per month. As seen here, most Airbnb properties are concentrated in the lower price zone, with under 5 reviews. The most reviews per month happen in lower-priced properties of under 100 in Brooklyn and Queens, and under 200 for Manhattan.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672350" y="672300"/>
            <a:ext cx="7844100" cy="3798900"/>
          </a:xfrm>
          <a:prstGeom prst="rect">
            <a:avLst/>
          </a:prstGeom>
          <a:solidFill>
            <a:srgbClr val="FFFFFF">
              <a:alpha val="70950"/>
            </a:srgbClr>
          </a:solidFill>
          <a:ln cap="flat" cmpd="sng" w="19050">
            <a:solidFill>
              <a:srgbClr val="E06666"/>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 sz="5300">
                <a:latin typeface="EB Garamond"/>
                <a:ea typeface="EB Garamond"/>
                <a:cs typeface="EB Garamond"/>
                <a:sym typeface="EB Garamond"/>
              </a:rPr>
              <a:t>Airbnb in New York City Analysis</a:t>
            </a:r>
            <a:endParaRPr>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2800">
                <a:solidFill>
                  <a:schemeClr val="dk2"/>
                </a:solidFill>
                <a:latin typeface="EB Garamond"/>
                <a:ea typeface="EB Garamond"/>
                <a:cs typeface="EB Garamond"/>
                <a:sym typeface="EB Garamond"/>
              </a:rPr>
              <a:t>Group 3 </a:t>
            </a:r>
            <a:endParaRPr sz="2800">
              <a:solidFill>
                <a:schemeClr val="dk2"/>
              </a:solidFill>
              <a:latin typeface="EB Garamond"/>
              <a:ea typeface="EB Garamond"/>
              <a:cs typeface="EB Garamond"/>
              <a:sym typeface="EB Garamond"/>
            </a:endParaRPr>
          </a:p>
          <a:p>
            <a:pPr indent="0" lvl="0" marL="0" rtl="0" algn="ctr">
              <a:spcBef>
                <a:spcPts val="0"/>
              </a:spcBef>
              <a:spcAft>
                <a:spcPts val="0"/>
              </a:spcAft>
              <a:buNone/>
            </a:pPr>
            <a:r>
              <a:rPr lang="en" sz="2800">
                <a:solidFill>
                  <a:schemeClr val="dk2"/>
                </a:solidFill>
                <a:latin typeface="EB Garamond"/>
                <a:ea typeface="EB Garamond"/>
                <a:cs typeface="EB Garamond"/>
                <a:sym typeface="EB Garamond"/>
              </a:rPr>
              <a:t>CIS 9650</a:t>
            </a:r>
            <a:endParaRPr sz="2800">
              <a:solidFill>
                <a:schemeClr val="dk2"/>
              </a:solidFill>
              <a:latin typeface="EB Garamond"/>
              <a:ea typeface="EB Garamond"/>
              <a:cs typeface="EB Garamond"/>
              <a:sym typeface="EB Garamond"/>
            </a:endParaRPr>
          </a:p>
          <a:p>
            <a:pPr indent="0" lvl="0" marL="0" rtl="0" algn="ctr">
              <a:spcBef>
                <a:spcPts val="0"/>
              </a:spcBef>
              <a:spcAft>
                <a:spcPts val="0"/>
              </a:spcAft>
              <a:buNone/>
            </a:pPr>
            <a:r>
              <a:t/>
            </a:r>
            <a:endParaRPr sz="2800">
              <a:solidFill>
                <a:schemeClr val="dk2"/>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rPr lang="en" sz="2000">
                <a:solidFill>
                  <a:schemeClr val="dk2"/>
                </a:solidFill>
                <a:latin typeface="EB Garamond"/>
                <a:ea typeface="EB Garamond"/>
                <a:cs typeface="EB Garamond"/>
                <a:sym typeface="EB Garamond"/>
              </a:rPr>
              <a:t>Linh, Behzad, Ei, Mostafa, Aykut, Jesina</a:t>
            </a:r>
            <a:endParaRPr sz="2000">
              <a:solidFill>
                <a:schemeClr val="dk2"/>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430375" y="997551"/>
            <a:ext cx="2729200" cy="1819449"/>
          </a:xfrm>
          <a:prstGeom prst="rect">
            <a:avLst/>
          </a:prstGeom>
          <a:noFill/>
          <a:ln>
            <a:noFill/>
          </a:ln>
        </p:spPr>
      </p:pic>
      <p:pic>
        <p:nvPicPr>
          <p:cNvPr id="117" name="Google Shape;117;p22"/>
          <p:cNvPicPr preferRelativeResize="0"/>
          <p:nvPr/>
        </p:nvPicPr>
        <p:blipFill>
          <a:blip r:embed="rId4">
            <a:alphaModFix/>
          </a:blip>
          <a:stretch>
            <a:fillRect/>
          </a:stretch>
        </p:blipFill>
        <p:spPr>
          <a:xfrm>
            <a:off x="3159575" y="1007476"/>
            <a:ext cx="2729200" cy="1819449"/>
          </a:xfrm>
          <a:prstGeom prst="rect">
            <a:avLst/>
          </a:prstGeom>
          <a:noFill/>
          <a:ln>
            <a:noFill/>
          </a:ln>
        </p:spPr>
      </p:pic>
      <p:pic>
        <p:nvPicPr>
          <p:cNvPr id="118" name="Google Shape;118;p22"/>
          <p:cNvPicPr preferRelativeResize="0"/>
          <p:nvPr/>
        </p:nvPicPr>
        <p:blipFill>
          <a:blip r:embed="rId5">
            <a:alphaModFix/>
          </a:blip>
          <a:stretch>
            <a:fillRect/>
          </a:stretch>
        </p:blipFill>
        <p:spPr>
          <a:xfrm>
            <a:off x="5900300" y="1007462"/>
            <a:ext cx="2729200" cy="1819475"/>
          </a:xfrm>
          <a:prstGeom prst="rect">
            <a:avLst/>
          </a:prstGeom>
          <a:noFill/>
          <a:ln>
            <a:noFill/>
          </a:ln>
        </p:spPr>
      </p:pic>
      <p:pic>
        <p:nvPicPr>
          <p:cNvPr id="119" name="Google Shape;119;p22"/>
          <p:cNvPicPr preferRelativeResize="0"/>
          <p:nvPr/>
        </p:nvPicPr>
        <p:blipFill>
          <a:blip r:embed="rId6">
            <a:alphaModFix/>
          </a:blip>
          <a:stretch>
            <a:fillRect/>
          </a:stretch>
        </p:blipFill>
        <p:spPr>
          <a:xfrm>
            <a:off x="4702650" y="2989250"/>
            <a:ext cx="2729200" cy="1819475"/>
          </a:xfrm>
          <a:prstGeom prst="rect">
            <a:avLst/>
          </a:prstGeom>
          <a:noFill/>
          <a:ln>
            <a:noFill/>
          </a:ln>
        </p:spPr>
      </p:pic>
      <p:pic>
        <p:nvPicPr>
          <p:cNvPr id="120" name="Google Shape;120;p22"/>
          <p:cNvPicPr preferRelativeResize="0"/>
          <p:nvPr/>
        </p:nvPicPr>
        <p:blipFill>
          <a:blip r:embed="rId7">
            <a:alphaModFix/>
          </a:blip>
          <a:stretch>
            <a:fillRect/>
          </a:stretch>
        </p:blipFill>
        <p:spPr>
          <a:xfrm>
            <a:off x="1529225" y="2989250"/>
            <a:ext cx="2729200" cy="1819475"/>
          </a:xfrm>
          <a:prstGeom prst="rect">
            <a:avLst/>
          </a:prstGeom>
          <a:noFill/>
          <a:ln>
            <a:noFill/>
          </a:ln>
        </p:spPr>
      </p:pic>
      <p:sp>
        <p:nvSpPr>
          <p:cNvPr id="121" name="Google Shape;121;p22"/>
          <p:cNvSpPr txBox="1"/>
          <p:nvPr>
            <p:ph type="title"/>
          </p:nvPr>
        </p:nvSpPr>
        <p:spPr>
          <a:xfrm>
            <a:off x="311700" y="319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Price vs Minimum Nights</a:t>
            </a:r>
            <a:endParaRPr>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3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Price by Neighborhood</a:t>
            </a:r>
            <a:endParaRPr>
              <a:latin typeface="EB Garamond"/>
              <a:ea typeface="EB Garamond"/>
              <a:cs typeface="EB Garamond"/>
              <a:sym typeface="EB Garamond"/>
            </a:endParaRPr>
          </a:p>
        </p:txBody>
      </p:sp>
      <p:pic>
        <p:nvPicPr>
          <p:cNvPr id="127" name="Google Shape;127;p23"/>
          <p:cNvPicPr preferRelativeResize="0"/>
          <p:nvPr/>
        </p:nvPicPr>
        <p:blipFill>
          <a:blip r:embed="rId3">
            <a:alphaModFix/>
          </a:blip>
          <a:stretch>
            <a:fillRect/>
          </a:stretch>
        </p:blipFill>
        <p:spPr>
          <a:xfrm>
            <a:off x="5101050" y="606525"/>
            <a:ext cx="2872425" cy="2041500"/>
          </a:xfrm>
          <a:prstGeom prst="rect">
            <a:avLst/>
          </a:prstGeom>
          <a:noFill/>
          <a:ln cap="flat" cmpd="sng" w="9525">
            <a:solidFill>
              <a:schemeClr val="dk2"/>
            </a:solidFill>
            <a:prstDash val="solid"/>
            <a:round/>
            <a:headEnd len="sm" w="sm" type="none"/>
            <a:tailEnd len="sm" w="sm" type="none"/>
          </a:ln>
        </p:spPr>
      </p:pic>
      <p:pic>
        <p:nvPicPr>
          <p:cNvPr id="128" name="Google Shape;128;p23"/>
          <p:cNvPicPr preferRelativeResize="0"/>
          <p:nvPr/>
        </p:nvPicPr>
        <p:blipFill>
          <a:blip r:embed="rId4">
            <a:alphaModFix/>
          </a:blip>
          <a:stretch>
            <a:fillRect/>
          </a:stretch>
        </p:blipFill>
        <p:spPr>
          <a:xfrm>
            <a:off x="179350" y="1299850"/>
            <a:ext cx="4502424" cy="2990574"/>
          </a:xfrm>
          <a:prstGeom prst="rect">
            <a:avLst/>
          </a:prstGeom>
          <a:noFill/>
          <a:ln cap="flat" cmpd="sng" w="19050">
            <a:solidFill>
              <a:schemeClr val="dk2"/>
            </a:solidFill>
            <a:prstDash val="solid"/>
            <a:round/>
            <a:headEnd len="sm" w="sm" type="none"/>
            <a:tailEnd len="sm" w="sm" type="none"/>
          </a:ln>
        </p:spPr>
      </p:pic>
      <p:pic>
        <p:nvPicPr>
          <p:cNvPr id="129" name="Google Shape;129;p23"/>
          <p:cNvPicPr preferRelativeResize="0"/>
          <p:nvPr/>
        </p:nvPicPr>
        <p:blipFill>
          <a:blip r:embed="rId5">
            <a:alphaModFix/>
          </a:blip>
          <a:stretch>
            <a:fillRect/>
          </a:stretch>
        </p:blipFill>
        <p:spPr>
          <a:xfrm>
            <a:off x="5101050" y="2842875"/>
            <a:ext cx="2966400" cy="2102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369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Correlation Matrix</a:t>
            </a:r>
            <a:endParaRPr>
              <a:latin typeface="EB Garamond"/>
              <a:ea typeface="EB Garamond"/>
              <a:cs typeface="EB Garamond"/>
              <a:sym typeface="EB Garamond"/>
            </a:endParaRPr>
          </a:p>
        </p:txBody>
      </p:sp>
      <p:pic>
        <p:nvPicPr>
          <p:cNvPr id="135" name="Google Shape;135;p24"/>
          <p:cNvPicPr preferRelativeResize="0"/>
          <p:nvPr/>
        </p:nvPicPr>
        <p:blipFill>
          <a:blip r:embed="rId3">
            <a:alphaModFix/>
          </a:blip>
          <a:stretch>
            <a:fillRect/>
          </a:stretch>
        </p:blipFill>
        <p:spPr>
          <a:xfrm>
            <a:off x="1698000" y="1182425"/>
            <a:ext cx="4676775" cy="3752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3">
            <a:alphaModFix/>
          </a:blip>
          <a:srcRect b="0" l="22547" r="19204" t="0"/>
          <a:stretch/>
        </p:blipFill>
        <p:spPr>
          <a:xfrm>
            <a:off x="0" y="0"/>
            <a:ext cx="4493550" cy="5143500"/>
          </a:xfrm>
          <a:prstGeom prst="rect">
            <a:avLst/>
          </a:prstGeom>
          <a:noFill/>
          <a:ln cap="flat" cmpd="sng" w="28575">
            <a:solidFill>
              <a:srgbClr val="E06666"/>
            </a:solidFill>
            <a:prstDash val="solid"/>
            <a:round/>
            <a:headEnd len="sm" w="sm" type="none"/>
            <a:tailEnd len="sm" w="sm" type="none"/>
          </a:ln>
        </p:spPr>
      </p:pic>
      <p:sp>
        <p:nvSpPr>
          <p:cNvPr id="141" name="Google Shape;141;p25"/>
          <p:cNvSpPr txBox="1"/>
          <p:nvPr/>
        </p:nvSpPr>
        <p:spPr>
          <a:xfrm>
            <a:off x="4415100" y="1389525"/>
            <a:ext cx="4415100" cy="13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EB Garamond"/>
                <a:ea typeface="EB Garamond"/>
                <a:cs typeface="EB Garamond"/>
                <a:sym typeface="EB Garamond"/>
              </a:rPr>
              <a:t>4. Statistical Analysis</a:t>
            </a:r>
            <a:endParaRPr sz="5000">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159450" y="6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Linear Regression</a:t>
            </a:r>
            <a:endParaRPr>
              <a:latin typeface="EB Garamond"/>
              <a:ea typeface="EB Garamond"/>
              <a:cs typeface="EB Garamond"/>
              <a:sym typeface="EB Garamond"/>
            </a:endParaRPr>
          </a:p>
        </p:txBody>
      </p:sp>
      <p:pic>
        <p:nvPicPr>
          <p:cNvPr id="147" name="Google Shape;147;p26"/>
          <p:cNvPicPr preferRelativeResize="0"/>
          <p:nvPr/>
        </p:nvPicPr>
        <p:blipFill>
          <a:blip r:embed="rId3">
            <a:alphaModFix/>
          </a:blip>
          <a:stretch>
            <a:fillRect/>
          </a:stretch>
        </p:blipFill>
        <p:spPr>
          <a:xfrm>
            <a:off x="224875" y="634075"/>
            <a:ext cx="6604576" cy="3701150"/>
          </a:xfrm>
          <a:prstGeom prst="rect">
            <a:avLst/>
          </a:prstGeom>
          <a:noFill/>
          <a:ln>
            <a:noFill/>
          </a:ln>
        </p:spPr>
      </p:pic>
      <p:sp>
        <p:nvSpPr>
          <p:cNvPr id="148" name="Google Shape;148;p26"/>
          <p:cNvSpPr txBox="1"/>
          <p:nvPr/>
        </p:nvSpPr>
        <p:spPr>
          <a:xfrm>
            <a:off x="277500" y="4259025"/>
            <a:ext cx="8589000" cy="69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EB Garamond"/>
                <a:ea typeface="EB Garamond"/>
                <a:cs typeface="EB Garamond"/>
                <a:sym typeface="EB Garamond"/>
              </a:rPr>
              <a:t>We did a linear regression analysis to see the effect of the above variables on the price. Although some </a:t>
            </a:r>
            <a:r>
              <a:rPr lang="en" sz="1300">
                <a:solidFill>
                  <a:schemeClr val="dk1"/>
                </a:solidFill>
                <a:latin typeface="EB Garamond"/>
                <a:ea typeface="EB Garamond"/>
                <a:cs typeface="EB Garamond"/>
                <a:sym typeface="EB Garamond"/>
              </a:rPr>
              <a:t>predictor</a:t>
            </a:r>
            <a:r>
              <a:rPr lang="en" sz="1300">
                <a:solidFill>
                  <a:schemeClr val="dk1"/>
                </a:solidFill>
                <a:latin typeface="EB Garamond"/>
                <a:ea typeface="EB Garamond"/>
                <a:cs typeface="EB Garamond"/>
                <a:sym typeface="EB Garamond"/>
              </a:rPr>
              <a:t> coefficients are significant but the R-squared value is </a:t>
            </a:r>
            <a:r>
              <a:rPr lang="en" sz="1300">
                <a:solidFill>
                  <a:schemeClr val="dk1"/>
                </a:solidFill>
                <a:latin typeface="EB Garamond"/>
                <a:ea typeface="EB Garamond"/>
                <a:cs typeface="EB Garamond"/>
                <a:sym typeface="EB Garamond"/>
              </a:rPr>
              <a:t>extremely</a:t>
            </a:r>
            <a:r>
              <a:rPr lang="en" sz="1300">
                <a:solidFill>
                  <a:schemeClr val="dk1"/>
                </a:solidFill>
                <a:latin typeface="EB Garamond"/>
                <a:ea typeface="EB Garamond"/>
                <a:cs typeface="EB Garamond"/>
                <a:sym typeface="EB Garamond"/>
              </a:rPr>
              <a:t> low (0.039). Only </a:t>
            </a:r>
            <a:r>
              <a:rPr b="1" lang="en" sz="1300">
                <a:solidFill>
                  <a:schemeClr val="dk1"/>
                </a:solidFill>
                <a:latin typeface="EB Garamond"/>
                <a:ea typeface="EB Garamond"/>
                <a:cs typeface="EB Garamond"/>
                <a:sym typeface="EB Garamond"/>
              </a:rPr>
              <a:t>3.9% </a:t>
            </a:r>
            <a:r>
              <a:rPr lang="en" sz="1300">
                <a:solidFill>
                  <a:schemeClr val="dk1"/>
                </a:solidFill>
                <a:latin typeface="EB Garamond"/>
                <a:ea typeface="EB Garamond"/>
                <a:cs typeface="EB Garamond"/>
                <a:sym typeface="EB Garamond"/>
              </a:rPr>
              <a:t>of price </a:t>
            </a:r>
            <a:r>
              <a:rPr lang="en" sz="1300">
                <a:solidFill>
                  <a:schemeClr val="dk1"/>
                </a:solidFill>
                <a:latin typeface="EB Garamond"/>
                <a:ea typeface="EB Garamond"/>
                <a:cs typeface="EB Garamond"/>
                <a:sym typeface="EB Garamond"/>
              </a:rPr>
              <a:t>variability</a:t>
            </a:r>
            <a:r>
              <a:rPr lang="en" sz="1300">
                <a:solidFill>
                  <a:schemeClr val="dk1"/>
                </a:solidFill>
                <a:latin typeface="EB Garamond"/>
                <a:ea typeface="EB Garamond"/>
                <a:cs typeface="EB Garamond"/>
                <a:sym typeface="EB Garamond"/>
              </a:rPr>
              <a:t> comes from those </a:t>
            </a:r>
            <a:r>
              <a:rPr lang="en" sz="1300">
                <a:solidFill>
                  <a:schemeClr val="dk1"/>
                </a:solidFill>
                <a:latin typeface="EB Garamond"/>
                <a:ea typeface="EB Garamond"/>
                <a:cs typeface="EB Garamond"/>
                <a:sym typeface="EB Garamond"/>
              </a:rPr>
              <a:t>variables. Therefore the model cannot predict the price. Mean squared error: </a:t>
            </a:r>
            <a:r>
              <a:rPr b="1" lang="en" sz="1300">
                <a:solidFill>
                  <a:schemeClr val="dk1"/>
                </a:solidFill>
                <a:latin typeface="EB Garamond"/>
                <a:ea typeface="EB Garamond"/>
                <a:cs typeface="EB Garamond"/>
                <a:sym typeface="EB Garamond"/>
              </a:rPr>
              <a:t>92699.09</a:t>
            </a:r>
            <a:endParaRPr b="1" sz="16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chemeClr val="dk1"/>
              </a:solidFill>
              <a:latin typeface="EB Garamond"/>
              <a:ea typeface="EB Garamond"/>
              <a:cs typeface="EB Garamond"/>
              <a:sym typeface="EB Garamond"/>
            </a:endParaRPr>
          </a:p>
        </p:txBody>
      </p:sp>
      <p:sp>
        <p:nvSpPr>
          <p:cNvPr id="149" name="Google Shape;149;p26"/>
          <p:cNvSpPr/>
          <p:nvPr/>
        </p:nvSpPr>
        <p:spPr>
          <a:xfrm>
            <a:off x="2688375" y="1129350"/>
            <a:ext cx="2418300" cy="1350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196825" y="122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Regularization</a:t>
            </a:r>
            <a:endParaRPr>
              <a:latin typeface="EB Garamond"/>
              <a:ea typeface="EB Garamond"/>
              <a:cs typeface="EB Garamond"/>
              <a:sym typeface="EB Garamond"/>
            </a:endParaRPr>
          </a:p>
        </p:txBody>
      </p:sp>
      <p:sp>
        <p:nvSpPr>
          <p:cNvPr id="155" name="Google Shape;155;p27"/>
          <p:cNvSpPr txBox="1"/>
          <p:nvPr/>
        </p:nvSpPr>
        <p:spPr>
          <a:xfrm>
            <a:off x="205025" y="4385800"/>
            <a:ext cx="88251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txBox="1"/>
          <p:nvPr/>
        </p:nvSpPr>
        <p:spPr>
          <a:xfrm>
            <a:off x="517025" y="3808524"/>
            <a:ext cx="8201100" cy="82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EB Garamond"/>
                <a:ea typeface="EB Garamond"/>
                <a:cs typeface="EB Garamond"/>
                <a:sym typeface="EB Garamond"/>
              </a:rPr>
              <a:t>Applying Ridge and Lasso regression as two regularization method improved the Mean Sum of Squares but it did not improve the model over all. </a:t>
            </a:r>
            <a:r>
              <a:rPr lang="en" sz="1500">
                <a:latin typeface="EB Garamond"/>
                <a:ea typeface="EB Garamond"/>
                <a:cs typeface="EB Garamond"/>
                <a:sym typeface="EB Garamond"/>
              </a:rPr>
              <a:t>Regularization</a:t>
            </a:r>
            <a:r>
              <a:rPr lang="en" sz="1500">
                <a:latin typeface="EB Garamond"/>
                <a:ea typeface="EB Garamond"/>
                <a:cs typeface="EB Garamond"/>
                <a:sym typeface="EB Garamond"/>
              </a:rPr>
              <a:t> parameter were obtained by 5 fold cross validation. (1 for Ridge and 0.01 for Lasso)</a:t>
            </a:r>
            <a:endParaRPr sz="1500">
              <a:latin typeface="EB Garamond"/>
              <a:ea typeface="EB Garamond"/>
              <a:cs typeface="EB Garamond"/>
              <a:sym typeface="EB Garamond"/>
            </a:endParaRPr>
          </a:p>
        </p:txBody>
      </p:sp>
      <p:graphicFrame>
        <p:nvGraphicFramePr>
          <p:cNvPr id="157" name="Google Shape;157;p27"/>
          <p:cNvGraphicFramePr/>
          <p:nvPr/>
        </p:nvGraphicFramePr>
        <p:xfrm>
          <a:off x="2335375" y="1203113"/>
          <a:ext cx="3000000" cy="3000000"/>
        </p:xfrm>
        <a:graphic>
          <a:graphicData uri="http://schemas.openxmlformats.org/drawingml/2006/table">
            <a:tbl>
              <a:tblPr>
                <a:noFill/>
                <a:tableStyleId>{6987399D-816F-451B-B927-677755AFD393}</a:tableStyleId>
              </a:tblPr>
              <a:tblGrid>
                <a:gridCol w="2009250"/>
                <a:gridCol w="2009250"/>
              </a:tblGrid>
              <a:tr h="456300">
                <a:tc gridSpan="2">
                  <a:txBody>
                    <a:bodyPr/>
                    <a:lstStyle/>
                    <a:p>
                      <a:pPr indent="0" lvl="0" marL="0" rtl="0" algn="l">
                        <a:spcBef>
                          <a:spcPts val="0"/>
                        </a:spcBef>
                        <a:spcAft>
                          <a:spcPts val="0"/>
                        </a:spcAft>
                        <a:buNone/>
                      </a:pPr>
                      <a:r>
                        <a:rPr b="1" lang="en">
                          <a:solidFill>
                            <a:srgbClr val="FFFFFF"/>
                          </a:solidFill>
                          <a:latin typeface="Roboto Mono"/>
                          <a:ea typeface="Roboto Mono"/>
                          <a:cs typeface="Roboto Mono"/>
                          <a:sym typeface="Roboto Mono"/>
                        </a:rPr>
                        <a:t>Ridge and Lasso</a:t>
                      </a:r>
                      <a:endParaRPr b="1">
                        <a:solidFill>
                          <a:srgbClr val="FFFFFF"/>
                        </a:solidFill>
                        <a:latin typeface="Roboto Mono"/>
                        <a:ea typeface="Roboto Mono"/>
                        <a:cs typeface="Roboto Mono"/>
                        <a:sym typeface="Roboto Mono"/>
                      </a:endParaRPr>
                    </a:p>
                  </a:txBody>
                  <a:tcPr marT="91425" marB="91425" marR="91425" marL="91425">
                    <a:solidFill>
                      <a:srgbClr val="4A86E8"/>
                    </a:solidFill>
                  </a:tcPr>
                </a:tc>
                <a:tc hMerge="1"/>
              </a:tr>
              <a:tr h="446300">
                <a:tc>
                  <a:txBody>
                    <a:bodyPr/>
                    <a:lstStyle/>
                    <a:p>
                      <a:pPr indent="0" lvl="0" marL="0" rtl="0" algn="l">
                        <a:spcBef>
                          <a:spcPts val="0"/>
                        </a:spcBef>
                        <a:spcAft>
                          <a:spcPts val="0"/>
                        </a:spcAft>
                        <a:buNone/>
                      </a:pPr>
                      <a:r>
                        <a:rPr lang="en">
                          <a:latin typeface="Roboto Mono"/>
                          <a:ea typeface="Roboto Mono"/>
                          <a:cs typeface="Roboto Mono"/>
                          <a:sym typeface="Roboto Mono"/>
                        </a:rPr>
                        <a:t>Train RMSE</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271.95</a:t>
                      </a:r>
                      <a:endParaRPr>
                        <a:latin typeface="Roboto Mono"/>
                        <a:ea typeface="Roboto Mono"/>
                        <a:cs typeface="Roboto Mono"/>
                        <a:sym typeface="Roboto Mono"/>
                      </a:endParaRPr>
                    </a:p>
                  </a:txBody>
                  <a:tcPr marT="91425" marB="91425" marR="91425" marL="91425"/>
                </a:tc>
              </a:tr>
              <a:tr h="446300">
                <a:tc>
                  <a:txBody>
                    <a:bodyPr/>
                    <a:lstStyle/>
                    <a:p>
                      <a:pPr indent="0" lvl="0" marL="0" rtl="0" algn="l">
                        <a:spcBef>
                          <a:spcPts val="0"/>
                        </a:spcBef>
                        <a:spcAft>
                          <a:spcPts val="0"/>
                        </a:spcAft>
                        <a:buNone/>
                      </a:pPr>
                      <a:r>
                        <a:rPr lang="en">
                          <a:latin typeface="Roboto Mono"/>
                          <a:ea typeface="Roboto Mono"/>
                          <a:cs typeface="Roboto Mono"/>
                          <a:sym typeface="Roboto Mono"/>
                        </a:rPr>
                        <a:t>Train R-Squared</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0.038</a:t>
                      </a:r>
                      <a:endParaRPr>
                        <a:latin typeface="Roboto Mono"/>
                        <a:ea typeface="Roboto Mono"/>
                        <a:cs typeface="Roboto Mono"/>
                        <a:sym typeface="Roboto Mono"/>
                      </a:endParaRPr>
                    </a:p>
                  </a:txBody>
                  <a:tcPr marT="91425" marB="91425" marR="91425" marL="91425"/>
                </a:tc>
              </a:tr>
              <a:tr h="446300">
                <a:tc>
                  <a:txBody>
                    <a:bodyPr/>
                    <a:lstStyle/>
                    <a:p>
                      <a:pPr indent="0" lvl="0" marL="0" rtl="0" algn="l">
                        <a:spcBef>
                          <a:spcPts val="0"/>
                        </a:spcBef>
                        <a:spcAft>
                          <a:spcPts val="0"/>
                        </a:spcAft>
                        <a:buNone/>
                      </a:pPr>
                      <a:r>
                        <a:rPr lang="en">
                          <a:latin typeface="Roboto Mono"/>
                          <a:ea typeface="Roboto Mono"/>
                          <a:cs typeface="Roboto Mono"/>
                          <a:sym typeface="Roboto Mono"/>
                        </a:rPr>
                        <a:t>Test RSME</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304.46</a:t>
                      </a:r>
                      <a:endParaRPr>
                        <a:latin typeface="Roboto Mono"/>
                        <a:ea typeface="Roboto Mono"/>
                        <a:cs typeface="Roboto Mono"/>
                        <a:sym typeface="Roboto Mono"/>
                      </a:endParaRPr>
                    </a:p>
                  </a:txBody>
                  <a:tcPr marT="91425" marB="91425" marR="91425" marL="91425"/>
                </a:tc>
              </a:tr>
              <a:tr h="446300">
                <a:tc>
                  <a:txBody>
                    <a:bodyPr/>
                    <a:lstStyle/>
                    <a:p>
                      <a:pPr indent="0" lvl="0" marL="0" rtl="0" algn="l">
                        <a:spcBef>
                          <a:spcPts val="0"/>
                        </a:spcBef>
                        <a:spcAft>
                          <a:spcPts val="0"/>
                        </a:spcAft>
                        <a:buNone/>
                      </a:pPr>
                      <a:r>
                        <a:rPr lang="en">
                          <a:latin typeface="Roboto Mono"/>
                          <a:ea typeface="Roboto Mono"/>
                          <a:cs typeface="Roboto Mono"/>
                          <a:sym typeface="Roboto Mono"/>
                        </a:rPr>
                        <a:t>Test R-Squared</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0.0308</a:t>
                      </a:r>
                      <a:endParaRPr>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97775" y="-89150"/>
            <a:ext cx="8520600" cy="76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Predict Type of a Property</a:t>
            </a:r>
            <a:endParaRPr>
              <a:latin typeface="EB Garamond"/>
              <a:ea typeface="EB Garamond"/>
              <a:cs typeface="EB Garamond"/>
              <a:sym typeface="EB Garamond"/>
            </a:endParaRPr>
          </a:p>
          <a:p>
            <a:pPr indent="0" lvl="0" marL="0" rtl="0" algn="l">
              <a:spcBef>
                <a:spcPts val="0"/>
              </a:spcBef>
              <a:spcAft>
                <a:spcPts val="0"/>
              </a:spcAft>
              <a:buNone/>
            </a:pPr>
            <a:r>
              <a:rPr lang="en" sz="2000">
                <a:latin typeface="EB Garamond"/>
                <a:ea typeface="EB Garamond"/>
                <a:cs typeface="EB Garamond"/>
                <a:sym typeface="EB Garamond"/>
              </a:rPr>
              <a:t>Binary Classification with Logistic Regression and Random Forest</a:t>
            </a:r>
            <a:endParaRPr sz="2000">
              <a:latin typeface="EB Garamond"/>
              <a:ea typeface="EB Garamond"/>
              <a:cs typeface="EB Garamond"/>
              <a:sym typeface="EB Garamond"/>
            </a:endParaRPr>
          </a:p>
        </p:txBody>
      </p:sp>
      <p:sp>
        <p:nvSpPr>
          <p:cNvPr id="163" name="Google Shape;163;p28"/>
          <p:cNvSpPr txBox="1"/>
          <p:nvPr/>
        </p:nvSpPr>
        <p:spPr>
          <a:xfrm>
            <a:off x="199175" y="840150"/>
            <a:ext cx="8419200" cy="9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We would like to see if “</a:t>
            </a:r>
            <a:r>
              <a:rPr lang="en">
                <a:latin typeface="EB Garamond"/>
                <a:ea typeface="EB Garamond"/>
                <a:cs typeface="EB Garamond"/>
                <a:sym typeface="EB Garamond"/>
              </a:rPr>
              <a:t>Latitude</a:t>
            </a:r>
            <a:r>
              <a:rPr lang="en">
                <a:latin typeface="EB Garamond"/>
                <a:ea typeface="EB Garamond"/>
                <a:cs typeface="EB Garamond"/>
                <a:sym typeface="EB Garamond"/>
              </a:rPr>
              <a:t>”, “Longitude”, “Minimum nights” “Reviews per month”, “Listing counts” and “</a:t>
            </a:r>
            <a:r>
              <a:rPr lang="en">
                <a:latin typeface="EB Garamond"/>
                <a:ea typeface="EB Garamond"/>
                <a:cs typeface="EB Garamond"/>
                <a:sym typeface="EB Garamond"/>
              </a:rPr>
              <a:t>Availability”</a:t>
            </a:r>
            <a:r>
              <a:rPr lang="en">
                <a:latin typeface="EB Garamond"/>
                <a:ea typeface="EB Garamond"/>
                <a:cs typeface="EB Garamond"/>
                <a:sym typeface="EB Garamond"/>
              </a:rPr>
              <a:t> can predict if the property is the entire house/apartment or it is a room.</a:t>
            </a:r>
            <a:endParaRPr>
              <a:latin typeface="EB Garamond"/>
              <a:ea typeface="EB Garamond"/>
              <a:cs typeface="EB Garamond"/>
              <a:sym typeface="EB Garamond"/>
            </a:endParaRPr>
          </a:p>
        </p:txBody>
      </p:sp>
      <p:graphicFrame>
        <p:nvGraphicFramePr>
          <p:cNvPr id="164" name="Google Shape;164;p28"/>
          <p:cNvGraphicFramePr/>
          <p:nvPr/>
        </p:nvGraphicFramePr>
        <p:xfrm>
          <a:off x="275288" y="3423450"/>
          <a:ext cx="3000000" cy="3000000"/>
        </p:xfrm>
        <a:graphic>
          <a:graphicData uri="http://schemas.openxmlformats.org/drawingml/2006/table">
            <a:tbl>
              <a:tblPr>
                <a:noFill/>
                <a:tableStyleId>{6987399D-816F-451B-B927-677755AFD393}</a:tableStyleId>
              </a:tblPr>
              <a:tblGrid>
                <a:gridCol w="1514600"/>
                <a:gridCol w="1457200"/>
              </a:tblGrid>
              <a:tr h="403875">
                <a:tc gridSpan="2">
                  <a:txBody>
                    <a:bodyPr/>
                    <a:lstStyle/>
                    <a:p>
                      <a:pPr indent="0" lvl="0" marL="0" rtl="0" algn="l">
                        <a:spcBef>
                          <a:spcPts val="0"/>
                        </a:spcBef>
                        <a:spcAft>
                          <a:spcPts val="0"/>
                        </a:spcAft>
                        <a:buNone/>
                      </a:pPr>
                      <a:r>
                        <a:rPr b="1" lang="en" sz="1200">
                          <a:solidFill>
                            <a:srgbClr val="FFFFFF"/>
                          </a:solidFill>
                          <a:latin typeface="Roboto Mono"/>
                          <a:ea typeface="Roboto Mono"/>
                          <a:cs typeface="Roboto Mono"/>
                          <a:sym typeface="Roboto Mono"/>
                        </a:rPr>
                        <a:t>Logistic Regression Confusion Matrix</a:t>
                      </a:r>
                      <a:endParaRPr b="1" sz="1200">
                        <a:solidFill>
                          <a:srgbClr val="FFFFFF"/>
                        </a:solidFill>
                        <a:latin typeface="Roboto Mono"/>
                        <a:ea typeface="Roboto Mono"/>
                        <a:cs typeface="Roboto Mono"/>
                        <a:sym typeface="Roboto Mono"/>
                      </a:endParaRPr>
                    </a:p>
                  </a:txBody>
                  <a:tcPr marT="91425" marB="91425" marR="91425" marL="91425">
                    <a:solidFill>
                      <a:srgbClr val="4A86E8"/>
                    </a:solidFill>
                  </a:tcPr>
                </a:tc>
                <a:tc hMerge="1"/>
              </a:tr>
              <a:tr h="448450">
                <a:tc>
                  <a:txBody>
                    <a:bodyPr/>
                    <a:lstStyle/>
                    <a:p>
                      <a:pPr indent="0" lvl="0" marL="0" rtl="0" algn="l">
                        <a:spcBef>
                          <a:spcPts val="0"/>
                        </a:spcBef>
                        <a:spcAft>
                          <a:spcPts val="0"/>
                        </a:spcAft>
                        <a:buNone/>
                      </a:pPr>
                      <a:r>
                        <a:rPr lang="en" sz="1000">
                          <a:latin typeface="Roboto Mono"/>
                          <a:ea typeface="Roboto Mono"/>
                          <a:cs typeface="Roboto Mono"/>
                          <a:sym typeface="Roboto Mono"/>
                        </a:rPr>
                        <a:t>5060 (True Negative)</a:t>
                      </a:r>
                      <a:endParaRPr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6764 (False Positive)</a:t>
                      </a:r>
                      <a:endParaRPr sz="1000">
                        <a:latin typeface="Roboto Mono"/>
                        <a:ea typeface="Roboto Mono"/>
                        <a:cs typeface="Roboto Mono"/>
                        <a:sym typeface="Roboto Mono"/>
                      </a:endParaRPr>
                    </a:p>
                  </a:txBody>
                  <a:tcPr marT="91425" marB="91425" marR="91425" marL="91425"/>
                </a:tc>
              </a:tr>
              <a:tr h="448450">
                <a:tc>
                  <a:txBody>
                    <a:bodyPr/>
                    <a:lstStyle/>
                    <a:p>
                      <a:pPr indent="0" lvl="0" marL="0" rtl="0" algn="l">
                        <a:spcBef>
                          <a:spcPts val="0"/>
                        </a:spcBef>
                        <a:spcAft>
                          <a:spcPts val="0"/>
                        </a:spcAft>
                        <a:buNone/>
                      </a:pPr>
                      <a:r>
                        <a:rPr lang="en" sz="1000">
                          <a:latin typeface="Roboto Mono"/>
                          <a:ea typeface="Roboto Mono"/>
                          <a:cs typeface="Roboto Mono"/>
                          <a:sym typeface="Roboto Mono"/>
                        </a:rPr>
                        <a:t>4149 (False Negative)</a:t>
                      </a:r>
                      <a:endParaRPr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8475 (True Positive)</a:t>
                      </a:r>
                      <a:endParaRPr sz="1000">
                        <a:latin typeface="Roboto Mono"/>
                        <a:ea typeface="Roboto Mono"/>
                        <a:cs typeface="Roboto Mono"/>
                        <a:sym typeface="Roboto Mono"/>
                      </a:endParaRPr>
                    </a:p>
                  </a:txBody>
                  <a:tcPr marT="91425" marB="91425" marR="91425" marL="91425"/>
                </a:tc>
              </a:tr>
            </a:tbl>
          </a:graphicData>
        </a:graphic>
      </p:graphicFrame>
      <p:pic>
        <p:nvPicPr>
          <p:cNvPr id="165" name="Google Shape;165;p28"/>
          <p:cNvPicPr preferRelativeResize="0"/>
          <p:nvPr/>
        </p:nvPicPr>
        <p:blipFill>
          <a:blip r:embed="rId3">
            <a:alphaModFix/>
          </a:blip>
          <a:stretch>
            <a:fillRect/>
          </a:stretch>
        </p:blipFill>
        <p:spPr>
          <a:xfrm>
            <a:off x="4117375" y="1558175"/>
            <a:ext cx="4593365" cy="1788750"/>
          </a:xfrm>
          <a:prstGeom prst="rect">
            <a:avLst/>
          </a:prstGeom>
          <a:noFill/>
          <a:ln>
            <a:noFill/>
          </a:ln>
        </p:spPr>
      </p:pic>
      <p:pic>
        <p:nvPicPr>
          <p:cNvPr id="166" name="Google Shape;166;p28"/>
          <p:cNvPicPr preferRelativeResize="0"/>
          <p:nvPr/>
        </p:nvPicPr>
        <p:blipFill>
          <a:blip r:embed="rId4">
            <a:alphaModFix/>
          </a:blip>
          <a:stretch>
            <a:fillRect/>
          </a:stretch>
        </p:blipFill>
        <p:spPr>
          <a:xfrm>
            <a:off x="518275" y="1558163"/>
            <a:ext cx="3098275" cy="1788764"/>
          </a:xfrm>
          <a:prstGeom prst="rect">
            <a:avLst/>
          </a:prstGeom>
          <a:noFill/>
          <a:ln>
            <a:noFill/>
          </a:ln>
        </p:spPr>
      </p:pic>
      <p:graphicFrame>
        <p:nvGraphicFramePr>
          <p:cNvPr id="167" name="Google Shape;167;p28"/>
          <p:cNvGraphicFramePr/>
          <p:nvPr/>
        </p:nvGraphicFramePr>
        <p:xfrm>
          <a:off x="3444663" y="3423438"/>
          <a:ext cx="3000000" cy="3000000"/>
        </p:xfrm>
        <a:graphic>
          <a:graphicData uri="http://schemas.openxmlformats.org/drawingml/2006/table">
            <a:tbl>
              <a:tblPr>
                <a:noFill/>
                <a:tableStyleId>{6987399D-816F-451B-B927-677755AFD393}</a:tableStyleId>
              </a:tblPr>
              <a:tblGrid>
                <a:gridCol w="1514600"/>
                <a:gridCol w="1457200"/>
              </a:tblGrid>
              <a:tr h="459525">
                <a:tc gridSpan="2">
                  <a:txBody>
                    <a:bodyPr/>
                    <a:lstStyle/>
                    <a:p>
                      <a:pPr indent="0" lvl="0" marL="0" rtl="0" algn="l">
                        <a:spcBef>
                          <a:spcPts val="0"/>
                        </a:spcBef>
                        <a:spcAft>
                          <a:spcPts val="0"/>
                        </a:spcAft>
                        <a:buNone/>
                      </a:pPr>
                      <a:r>
                        <a:rPr b="1" lang="en" sz="1200">
                          <a:solidFill>
                            <a:srgbClr val="FFFFFF"/>
                          </a:solidFill>
                          <a:latin typeface="Roboto Mono"/>
                          <a:ea typeface="Roboto Mono"/>
                          <a:cs typeface="Roboto Mono"/>
                          <a:sym typeface="Roboto Mono"/>
                        </a:rPr>
                        <a:t>Random Forest</a:t>
                      </a:r>
                      <a:r>
                        <a:rPr b="1" lang="en" sz="1200">
                          <a:solidFill>
                            <a:srgbClr val="FFFFFF"/>
                          </a:solidFill>
                          <a:latin typeface="Roboto Mono"/>
                          <a:ea typeface="Roboto Mono"/>
                          <a:cs typeface="Roboto Mono"/>
                          <a:sym typeface="Roboto Mono"/>
                        </a:rPr>
                        <a:t> Confusion Matrix</a:t>
                      </a:r>
                      <a:endParaRPr b="1" sz="1200">
                        <a:solidFill>
                          <a:srgbClr val="FFFFFF"/>
                        </a:solidFill>
                        <a:latin typeface="Roboto Mono"/>
                        <a:ea typeface="Roboto Mono"/>
                        <a:cs typeface="Roboto Mono"/>
                        <a:sym typeface="Roboto Mono"/>
                      </a:endParaRPr>
                    </a:p>
                  </a:txBody>
                  <a:tcPr marT="91425" marB="91425" marR="91425" marL="91425">
                    <a:solidFill>
                      <a:srgbClr val="4A86E8"/>
                    </a:solidFill>
                  </a:tcPr>
                </a:tc>
                <a:tc hMerge="1"/>
              </a:tr>
              <a:tr h="530300">
                <a:tc>
                  <a:txBody>
                    <a:bodyPr/>
                    <a:lstStyle/>
                    <a:p>
                      <a:pPr indent="0" lvl="0" marL="0" rtl="0" algn="l">
                        <a:spcBef>
                          <a:spcPts val="0"/>
                        </a:spcBef>
                        <a:spcAft>
                          <a:spcPts val="0"/>
                        </a:spcAft>
                        <a:buNone/>
                      </a:pPr>
                      <a:r>
                        <a:rPr lang="en" sz="1000">
                          <a:latin typeface="Roboto Mono"/>
                          <a:ea typeface="Roboto Mono"/>
                          <a:cs typeface="Roboto Mono"/>
                          <a:sym typeface="Roboto Mono"/>
                        </a:rPr>
                        <a:t>8049</a:t>
                      </a:r>
                      <a:r>
                        <a:rPr lang="en" sz="1000">
                          <a:latin typeface="Roboto Mono"/>
                          <a:ea typeface="Roboto Mono"/>
                          <a:cs typeface="Roboto Mono"/>
                          <a:sym typeface="Roboto Mono"/>
                        </a:rPr>
                        <a:t> (True Negative)</a:t>
                      </a:r>
                      <a:endParaRPr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3775</a:t>
                      </a:r>
                      <a:r>
                        <a:rPr lang="en" sz="1000">
                          <a:latin typeface="Roboto Mono"/>
                          <a:ea typeface="Roboto Mono"/>
                          <a:cs typeface="Roboto Mono"/>
                          <a:sym typeface="Roboto Mono"/>
                        </a:rPr>
                        <a:t> (False Positive)</a:t>
                      </a:r>
                      <a:endParaRPr sz="1000">
                        <a:latin typeface="Roboto Mono"/>
                        <a:ea typeface="Roboto Mono"/>
                        <a:cs typeface="Roboto Mono"/>
                        <a:sym typeface="Roboto Mono"/>
                      </a:endParaRPr>
                    </a:p>
                  </a:txBody>
                  <a:tcPr marT="91425" marB="91425" marR="91425" marL="91425"/>
                </a:tc>
              </a:tr>
              <a:tr h="530300">
                <a:tc>
                  <a:txBody>
                    <a:bodyPr/>
                    <a:lstStyle/>
                    <a:p>
                      <a:pPr indent="0" lvl="0" marL="0" rtl="0" algn="l">
                        <a:spcBef>
                          <a:spcPts val="0"/>
                        </a:spcBef>
                        <a:spcAft>
                          <a:spcPts val="0"/>
                        </a:spcAft>
                        <a:buNone/>
                      </a:pPr>
                      <a:r>
                        <a:rPr lang="en" sz="1000">
                          <a:latin typeface="Roboto Mono"/>
                          <a:ea typeface="Roboto Mono"/>
                          <a:cs typeface="Roboto Mono"/>
                          <a:sym typeface="Roboto Mono"/>
                        </a:rPr>
                        <a:t>3472 </a:t>
                      </a:r>
                      <a:r>
                        <a:rPr lang="en" sz="1000">
                          <a:latin typeface="Roboto Mono"/>
                          <a:ea typeface="Roboto Mono"/>
                          <a:cs typeface="Roboto Mono"/>
                          <a:sym typeface="Roboto Mono"/>
                        </a:rPr>
                        <a:t>(False Negative)</a:t>
                      </a:r>
                      <a:endParaRPr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9152</a:t>
                      </a:r>
                      <a:r>
                        <a:rPr lang="en" sz="1000">
                          <a:latin typeface="Roboto Mono"/>
                          <a:ea typeface="Roboto Mono"/>
                          <a:cs typeface="Roboto Mono"/>
                          <a:sym typeface="Roboto Mono"/>
                        </a:rPr>
                        <a:t> (True Positive)</a:t>
                      </a:r>
                      <a:endParaRPr sz="1000">
                        <a:latin typeface="Roboto Mono"/>
                        <a:ea typeface="Roboto Mono"/>
                        <a:cs typeface="Roboto Mono"/>
                        <a:sym typeface="Roboto Mono"/>
                      </a:endParaRPr>
                    </a:p>
                  </a:txBody>
                  <a:tcPr marT="91425" marB="91425" marR="91425" marL="91425"/>
                </a:tc>
              </a:tr>
            </a:tbl>
          </a:graphicData>
        </a:graphic>
      </p:graphicFrame>
      <p:graphicFrame>
        <p:nvGraphicFramePr>
          <p:cNvPr id="168" name="Google Shape;168;p28"/>
          <p:cNvGraphicFramePr/>
          <p:nvPr/>
        </p:nvGraphicFramePr>
        <p:xfrm>
          <a:off x="6609488" y="3423438"/>
          <a:ext cx="3000000" cy="3000000"/>
        </p:xfrm>
        <a:graphic>
          <a:graphicData uri="http://schemas.openxmlformats.org/drawingml/2006/table">
            <a:tbl>
              <a:tblPr>
                <a:noFill/>
                <a:tableStyleId>{6987399D-816F-451B-B927-677755AFD393}</a:tableStyleId>
              </a:tblPr>
              <a:tblGrid>
                <a:gridCol w="1165075"/>
                <a:gridCol w="1120950"/>
              </a:tblGrid>
              <a:tr h="445225">
                <a:tc gridSpan="2">
                  <a:txBody>
                    <a:bodyPr/>
                    <a:lstStyle/>
                    <a:p>
                      <a:pPr indent="0" lvl="0" marL="0" rtl="0" algn="l">
                        <a:spcBef>
                          <a:spcPts val="0"/>
                        </a:spcBef>
                        <a:spcAft>
                          <a:spcPts val="0"/>
                        </a:spcAft>
                        <a:buNone/>
                      </a:pPr>
                      <a:r>
                        <a:rPr b="1" lang="en" sz="1200">
                          <a:solidFill>
                            <a:srgbClr val="FFFFFF"/>
                          </a:solidFill>
                          <a:latin typeface="Roboto Mono"/>
                          <a:ea typeface="Roboto Mono"/>
                          <a:cs typeface="Roboto Mono"/>
                          <a:sym typeface="Roboto Mono"/>
                        </a:rPr>
                        <a:t>Accuracy Score</a:t>
                      </a:r>
                      <a:endParaRPr b="1" sz="1200">
                        <a:solidFill>
                          <a:srgbClr val="FFFFFF"/>
                        </a:solidFill>
                        <a:latin typeface="Roboto Mono"/>
                        <a:ea typeface="Roboto Mono"/>
                        <a:cs typeface="Roboto Mono"/>
                        <a:sym typeface="Roboto Mono"/>
                      </a:endParaRPr>
                    </a:p>
                  </a:txBody>
                  <a:tcPr marT="91425" marB="91425" marR="91425" marL="91425">
                    <a:solidFill>
                      <a:srgbClr val="4A86E8"/>
                    </a:solidFill>
                  </a:tcPr>
                </a:tc>
                <a:tc hMerge="1"/>
              </a:tr>
              <a:tr h="537425">
                <a:tc>
                  <a:txBody>
                    <a:bodyPr/>
                    <a:lstStyle/>
                    <a:p>
                      <a:pPr indent="0" lvl="0" marL="0" rtl="0" algn="l">
                        <a:spcBef>
                          <a:spcPts val="0"/>
                        </a:spcBef>
                        <a:spcAft>
                          <a:spcPts val="0"/>
                        </a:spcAft>
                        <a:buNone/>
                      </a:pPr>
                      <a:r>
                        <a:rPr b="1" lang="en" sz="1000">
                          <a:latin typeface="Roboto Mono"/>
                          <a:ea typeface="Roboto Mono"/>
                          <a:cs typeface="Roboto Mono"/>
                          <a:sym typeface="Roboto Mono"/>
                        </a:rPr>
                        <a:t>Logistic Regression</a:t>
                      </a:r>
                      <a:endParaRPr b="1"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55%</a:t>
                      </a:r>
                      <a:endParaRPr sz="1000">
                        <a:latin typeface="Roboto Mono"/>
                        <a:ea typeface="Roboto Mono"/>
                        <a:cs typeface="Roboto Mono"/>
                        <a:sym typeface="Roboto Mono"/>
                      </a:endParaRPr>
                    </a:p>
                  </a:txBody>
                  <a:tcPr marT="91425" marB="91425" marR="91425" marL="91425"/>
                </a:tc>
              </a:tr>
              <a:tr h="537425">
                <a:tc>
                  <a:txBody>
                    <a:bodyPr/>
                    <a:lstStyle/>
                    <a:p>
                      <a:pPr indent="0" lvl="0" marL="0" rtl="0" algn="l">
                        <a:spcBef>
                          <a:spcPts val="0"/>
                        </a:spcBef>
                        <a:spcAft>
                          <a:spcPts val="0"/>
                        </a:spcAft>
                        <a:buNone/>
                      </a:pPr>
                      <a:r>
                        <a:rPr b="1" lang="en" sz="1000">
                          <a:latin typeface="Roboto Mono"/>
                          <a:ea typeface="Roboto Mono"/>
                          <a:cs typeface="Roboto Mono"/>
                          <a:sym typeface="Roboto Mono"/>
                        </a:rPr>
                        <a:t>Random Forest</a:t>
                      </a:r>
                      <a:endParaRPr b="1" sz="10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000">
                          <a:latin typeface="Roboto Mono"/>
                          <a:ea typeface="Roboto Mono"/>
                          <a:cs typeface="Roboto Mono"/>
                          <a:sym typeface="Roboto Mono"/>
                        </a:rPr>
                        <a:t>69%</a:t>
                      </a:r>
                      <a:endParaRPr sz="1000">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97775" y="7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Binary Classification with Random Forest</a:t>
            </a:r>
            <a:endParaRPr>
              <a:latin typeface="EB Garamond"/>
              <a:ea typeface="EB Garamond"/>
              <a:cs typeface="EB Garamond"/>
              <a:sym typeface="EB Garamond"/>
            </a:endParaRPr>
          </a:p>
        </p:txBody>
      </p:sp>
      <p:sp>
        <p:nvSpPr>
          <p:cNvPr id="174" name="Google Shape;174;p29"/>
          <p:cNvSpPr txBox="1"/>
          <p:nvPr/>
        </p:nvSpPr>
        <p:spPr>
          <a:xfrm>
            <a:off x="205025" y="4385800"/>
            <a:ext cx="88251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nvSpPr>
        <p:spPr>
          <a:xfrm>
            <a:off x="517025" y="770850"/>
            <a:ext cx="8201100" cy="9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We would like to see if “Minimum nights” “Reviews per month”, “Listing counts” and “Availability” can predict if the price of a private room in Manhattan is above average or below average by applying Random Forest method. 70% of the data is used for the train and 30% for the test set</a:t>
            </a:r>
            <a:endParaRPr>
              <a:latin typeface="EB Garamond"/>
              <a:ea typeface="EB Garamond"/>
              <a:cs typeface="EB Garamond"/>
              <a:sym typeface="EB Garamond"/>
            </a:endParaRPr>
          </a:p>
        </p:txBody>
      </p:sp>
      <p:sp>
        <p:nvSpPr>
          <p:cNvPr id="176" name="Google Shape;176;p29"/>
          <p:cNvSpPr txBox="1"/>
          <p:nvPr/>
        </p:nvSpPr>
        <p:spPr>
          <a:xfrm>
            <a:off x="401225" y="4184425"/>
            <a:ext cx="8443500" cy="6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The score for Random Forest is 0.72. That mean </a:t>
            </a:r>
            <a:r>
              <a:rPr b="1" lang="en">
                <a:latin typeface="EB Garamond"/>
                <a:ea typeface="EB Garamond"/>
                <a:cs typeface="EB Garamond"/>
                <a:sym typeface="EB Garamond"/>
              </a:rPr>
              <a:t>72%</a:t>
            </a:r>
            <a:r>
              <a:rPr lang="en">
                <a:latin typeface="EB Garamond"/>
                <a:ea typeface="EB Garamond"/>
                <a:cs typeface="EB Garamond"/>
                <a:sym typeface="EB Garamond"/>
              </a:rPr>
              <a:t> of time it predict correctly whether a room in Manhattan is expensive or not compared to the mean.</a:t>
            </a:r>
            <a:endParaRPr>
              <a:latin typeface="EB Garamond"/>
              <a:ea typeface="EB Garamond"/>
              <a:cs typeface="EB Garamond"/>
              <a:sym typeface="EB Garamond"/>
            </a:endParaRPr>
          </a:p>
        </p:txBody>
      </p:sp>
      <p:pic>
        <p:nvPicPr>
          <p:cNvPr id="177" name="Google Shape;177;p29"/>
          <p:cNvPicPr preferRelativeResize="0"/>
          <p:nvPr/>
        </p:nvPicPr>
        <p:blipFill>
          <a:blip r:embed="rId3">
            <a:alphaModFix/>
          </a:blip>
          <a:stretch>
            <a:fillRect/>
          </a:stretch>
        </p:blipFill>
        <p:spPr>
          <a:xfrm>
            <a:off x="160450" y="1694550"/>
            <a:ext cx="3075050" cy="2231738"/>
          </a:xfrm>
          <a:prstGeom prst="rect">
            <a:avLst/>
          </a:prstGeom>
          <a:noFill/>
          <a:ln>
            <a:noFill/>
          </a:ln>
        </p:spPr>
      </p:pic>
      <p:graphicFrame>
        <p:nvGraphicFramePr>
          <p:cNvPr id="178" name="Google Shape;178;p29"/>
          <p:cNvGraphicFramePr/>
          <p:nvPr/>
        </p:nvGraphicFramePr>
        <p:xfrm>
          <a:off x="3351400" y="1752600"/>
          <a:ext cx="3000000" cy="3000000"/>
        </p:xfrm>
        <a:graphic>
          <a:graphicData uri="http://schemas.openxmlformats.org/drawingml/2006/table">
            <a:tbl>
              <a:tblPr>
                <a:noFill/>
                <a:tableStyleId>{6987399D-816F-451B-B927-677755AFD393}</a:tableStyleId>
              </a:tblPr>
              <a:tblGrid>
                <a:gridCol w="1194725"/>
                <a:gridCol w="1194725"/>
                <a:gridCol w="1301700"/>
              </a:tblGrid>
              <a:tr h="500475">
                <a:tc gridSpan="3">
                  <a:txBody>
                    <a:bodyPr/>
                    <a:lstStyle/>
                    <a:p>
                      <a:pPr indent="0" lvl="0" marL="0" rtl="0" algn="l">
                        <a:spcBef>
                          <a:spcPts val="0"/>
                        </a:spcBef>
                        <a:spcAft>
                          <a:spcPts val="0"/>
                        </a:spcAft>
                        <a:buNone/>
                      </a:pPr>
                      <a:r>
                        <a:rPr b="1" lang="en">
                          <a:solidFill>
                            <a:srgbClr val="FFFFFF"/>
                          </a:solidFill>
                          <a:latin typeface="Roboto Mono"/>
                          <a:ea typeface="Roboto Mono"/>
                          <a:cs typeface="Roboto Mono"/>
                          <a:sym typeface="Roboto Mono"/>
                        </a:rPr>
                        <a:t>Random Forest Confusion Matrix</a:t>
                      </a:r>
                      <a:endParaRPr b="1">
                        <a:solidFill>
                          <a:srgbClr val="FFFFFF"/>
                        </a:solidFill>
                        <a:latin typeface="Roboto Mono"/>
                        <a:ea typeface="Roboto Mono"/>
                        <a:cs typeface="Roboto Mono"/>
                        <a:sym typeface="Roboto Mono"/>
                      </a:endParaRPr>
                    </a:p>
                  </a:txBody>
                  <a:tcPr marT="91425" marB="91425" marR="91425" marL="91425">
                    <a:solidFill>
                      <a:srgbClr val="4A86E8"/>
                    </a:solidFill>
                  </a:tcPr>
                </a:tc>
                <a:tc hMerge="1"/>
                <a:tc hMerge="1"/>
              </a:tr>
              <a:tr h="675375">
                <a:tc>
                  <a:txBody>
                    <a:bodyPr/>
                    <a:lstStyle/>
                    <a:p>
                      <a:pPr indent="0" lvl="0" marL="0" rtl="0" algn="l">
                        <a:spcBef>
                          <a:spcPts val="0"/>
                        </a:spcBef>
                        <a:spcAft>
                          <a:spcPts val="0"/>
                        </a:spcAft>
                        <a:buNone/>
                      </a:pPr>
                      <a:r>
                        <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Predicted False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Predicted True</a:t>
                      </a:r>
                      <a:endParaRPr sz="1200">
                        <a:latin typeface="Roboto Mono"/>
                        <a:ea typeface="Roboto Mono"/>
                        <a:cs typeface="Roboto Mono"/>
                        <a:sym typeface="Roboto Mono"/>
                      </a:endParaRPr>
                    </a:p>
                  </a:txBody>
                  <a:tcPr marT="91425" marB="91425" marR="91425" marL="91425"/>
                </a:tc>
              </a:tr>
              <a:tr h="463750">
                <a:tc>
                  <a:txBody>
                    <a:bodyPr/>
                    <a:lstStyle/>
                    <a:p>
                      <a:pPr indent="0" lvl="0" marL="0" rtl="0" algn="l">
                        <a:spcBef>
                          <a:spcPts val="0"/>
                        </a:spcBef>
                        <a:spcAft>
                          <a:spcPts val="0"/>
                        </a:spcAft>
                        <a:buNone/>
                      </a:pPr>
                      <a:r>
                        <a:rPr lang="en" sz="1200">
                          <a:latin typeface="Roboto Mono"/>
                          <a:ea typeface="Roboto Mono"/>
                          <a:cs typeface="Roboto Mono"/>
                          <a:sym typeface="Roboto Mono"/>
                        </a:rPr>
                        <a:t>Actual False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1564</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165</a:t>
                      </a:r>
                      <a:endParaRPr sz="1200">
                        <a:latin typeface="Roboto Mono"/>
                        <a:ea typeface="Roboto Mono"/>
                        <a:cs typeface="Roboto Mono"/>
                        <a:sym typeface="Roboto Mono"/>
                      </a:endParaRPr>
                    </a:p>
                  </a:txBody>
                  <a:tcPr marT="91425" marB="91425" marR="91425" marL="91425"/>
                </a:tc>
              </a:tr>
              <a:tr h="463750">
                <a:tc>
                  <a:txBody>
                    <a:bodyPr/>
                    <a:lstStyle/>
                    <a:p>
                      <a:pPr indent="0" lvl="0" marL="0" rtl="0" algn="l">
                        <a:spcBef>
                          <a:spcPts val="0"/>
                        </a:spcBef>
                        <a:spcAft>
                          <a:spcPts val="0"/>
                        </a:spcAft>
                        <a:buNone/>
                      </a:pPr>
                      <a:r>
                        <a:rPr lang="en" sz="1200">
                          <a:latin typeface="Roboto Mono"/>
                          <a:ea typeface="Roboto Mono"/>
                          <a:cs typeface="Roboto Mono"/>
                          <a:sym typeface="Roboto Mono"/>
                        </a:rPr>
                        <a:t>Actual True</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474</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148</a:t>
                      </a:r>
                      <a:endParaRPr sz="1200">
                        <a:latin typeface="Roboto Mono"/>
                        <a:ea typeface="Roboto Mono"/>
                        <a:cs typeface="Roboto Mono"/>
                        <a:sym typeface="Roboto Mono"/>
                      </a:endParaRPr>
                    </a:p>
                  </a:txBody>
                  <a:tcPr marT="91425" marB="91425" marR="91425" marL="91425"/>
                </a:tc>
              </a:tr>
            </a:tbl>
          </a:graphicData>
        </a:graphic>
      </p:graphicFrame>
      <p:graphicFrame>
        <p:nvGraphicFramePr>
          <p:cNvPr id="179" name="Google Shape;179;p29"/>
          <p:cNvGraphicFramePr/>
          <p:nvPr/>
        </p:nvGraphicFramePr>
        <p:xfrm>
          <a:off x="7234200" y="1752600"/>
          <a:ext cx="3000000" cy="3000000"/>
        </p:xfrm>
        <a:graphic>
          <a:graphicData uri="http://schemas.openxmlformats.org/drawingml/2006/table">
            <a:tbl>
              <a:tblPr>
                <a:noFill/>
                <a:tableStyleId>{6987399D-816F-451B-B927-677755AFD393}</a:tableStyleId>
              </a:tblPr>
              <a:tblGrid>
                <a:gridCol w="770750"/>
                <a:gridCol w="839750"/>
              </a:tblGrid>
              <a:tr h="1142100">
                <a:tc gridSpan="2">
                  <a:txBody>
                    <a:bodyPr/>
                    <a:lstStyle/>
                    <a:p>
                      <a:pPr indent="0" lvl="0" marL="0" rtl="0" algn="l">
                        <a:spcBef>
                          <a:spcPts val="0"/>
                        </a:spcBef>
                        <a:spcAft>
                          <a:spcPts val="0"/>
                        </a:spcAft>
                        <a:buNone/>
                      </a:pPr>
                      <a:r>
                        <a:rPr b="1" lang="en">
                          <a:solidFill>
                            <a:srgbClr val="FFFFFF"/>
                          </a:solidFill>
                          <a:latin typeface="Roboto Mono"/>
                          <a:ea typeface="Roboto Mono"/>
                          <a:cs typeface="Roboto Mono"/>
                          <a:sym typeface="Roboto Mono"/>
                        </a:rPr>
                        <a:t>Standardized</a:t>
                      </a:r>
                      <a:endParaRPr b="1">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
                          <a:solidFill>
                            <a:srgbClr val="FFFFFF"/>
                          </a:solidFill>
                          <a:latin typeface="Roboto Mono"/>
                          <a:ea typeface="Roboto Mono"/>
                          <a:cs typeface="Roboto Mono"/>
                          <a:sym typeface="Roboto Mono"/>
                        </a:rPr>
                        <a:t>Confusion Matrix</a:t>
                      </a:r>
                      <a:endParaRPr b="1">
                        <a:solidFill>
                          <a:srgbClr val="FFFFFF"/>
                        </a:solidFill>
                        <a:latin typeface="Roboto Mono"/>
                        <a:ea typeface="Roboto Mono"/>
                        <a:cs typeface="Roboto Mono"/>
                        <a:sym typeface="Roboto Mono"/>
                      </a:endParaRPr>
                    </a:p>
                  </a:txBody>
                  <a:tcPr marT="91425" marB="91425" marR="91425" marL="91425">
                    <a:solidFill>
                      <a:srgbClr val="4A86E8"/>
                    </a:solidFill>
                  </a:tcPr>
                </a:tc>
                <a:tc hMerge="1"/>
              </a:tr>
              <a:tr h="521150">
                <a:tc>
                  <a:txBody>
                    <a:bodyPr/>
                    <a:lstStyle/>
                    <a:p>
                      <a:pPr indent="0" lvl="0" marL="0" rtl="0" algn="l">
                        <a:spcBef>
                          <a:spcPts val="0"/>
                        </a:spcBef>
                        <a:spcAft>
                          <a:spcPts val="0"/>
                        </a:spcAft>
                        <a:buNone/>
                      </a:pPr>
                      <a:r>
                        <a:rPr lang="en" sz="1200">
                          <a:latin typeface="Roboto Mono"/>
                          <a:ea typeface="Roboto Mono"/>
                          <a:cs typeface="Roboto Mono"/>
                          <a:sym typeface="Roboto Mono"/>
                        </a:rPr>
                        <a:t>0.66</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0.07</a:t>
                      </a:r>
                      <a:endParaRPr sz="1200">
                        <a:latin typeface="Roboto Mono"/>
                        <a:ea typeface="Roboto Mono"/>
                        <a:cs typeface="Roboto Mono"/>
                        <a:sym typeface="Roboto Mono"/>
                      </a:endParaRPr>
                    </a:p>
                  </a:txBody>
                  <a:tcPr marT="91425" marB="91425" marR="91425" marL="91425"/>
                </a:tc>
              </a:tr>
              <a:tr h="521150">
                <a:tc>
                  <a:txBody>
                    <a:bodyPr/>
                    <a:lstStyle/>
                    <a:p>
                      <a:pPr indent="0" lvl="0" marL="0" rtl="0" algn="l">
                        <a:spcBef>
                          <a:spcPts val="0"/>
                        </a:spcBef>
                        <a:spcAft>
                          <a:spcPts val="0"/>
                        </a:spcAft>
                        <a:buNone/>
                      </a:pPr>
                      <a:r>
                        <a:rPr lang="en" sz="1200">
                          <a:latin typeface="Roboto Mono"/>
                          <a:ea typeface="Roboto Mono"/>
                          <a:cs typeface="Roboto Mono"/>
                          <a:sym typeface="Roboto Mono"/>
                        </a:rPr>
                        <a:t>0.20</a:t>
                      </a:r>
                      <a:endParaRPr sz="1200">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200">
                          <a:latin typeface="Roboto Mono"/>
                          <a:ea typeface="Roboto Mono"/>
                          <a:cs typeface="Roboto Mono"/>
                          <a:sym typeface="Roboto Mono"/>
                        </a:rPr>
                        <a:t>0.06</a:t>
                      </a:r>
                      <a:endParaRPr sz="1200">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0"/>
          <p:cNvPicPr preferRelativeResize="0"/>
          <p:nvPr/>
        </p:nvPicPr>
        <p:blipFill rotWithShape="1">
          <a:blip r:embed="rId3">
            <a:alphaModFix amt="87000"/>
          </a:blip>
          <a:srcRect b="26289" l="0" r="0" t="13162"/>
          <a:stretch/>
        </p:blipFill>
        <p:spPr>
          <a:xfrm>
            <a:off x="0" y="1450450"/>
            <a:ext cx="9144000" cy="3693050"/>
          </a:xfrm>
          <a:prstGeom prst="rect">
            <a:avLst/>
          </a:prstGeom>
          <a:noFill/>
          <a:ln>
            <a:noFill/>
          </a:ln>
        </p:spPr>
      </p:pic>
      <p:sp>
        <p:nvSpPr>
          <p:cNvPr id="185" name="Google Shape;185;p30"/>
          <p:cNvSpPr/>
          <p:nvPr/>
        </p:nvSpPr>
        <p:spPr>
          <a:xfrm>
            <a:off x="-11200" y="1456775"/>
            <a:ext cx="9144000" cy="3693000"/>
          </a:xfrm>
          <a:prstGeom prst="rect">
            <a:avLst/>
          </a:prstGeom>
          <a:solidFill>
            <a:srgbClr val="DCA0A0">
              <a:alpha val="625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30"/>
          <p:cNvPicPr preferRelativeResize="0"/>
          <p:nvPr/>
        </p:nvPicPr>
        <p:blipFill rotWithShape="1">
          <a:blip r:embed="rId4">
            <a:alphaModFix/>
          </a:blip>
          <a:srcRect b="0" l="0" r="68168" t="0"/>
          <a:stretch/>
        </p:blipFill>
        <p:spPr>
          <a:xfrm>
            <a:off x="3459250" y="2195275"/>
            <a:ext cx="2377902" cy="2331324"/>
          </a:xfrm>
          <a:prstGeom prst="rect">
            <a:avLst/>
          </a:prstGeom>
          <a:noFill/>
          <a:ln>
            <a:noFill/>
          </a:ln>
        </p:spPr>
      </p:pic>
      <p:sp>
        <p:nvSpPr>
          <p:cNvPr id="187" name="Google Shape;187;p30"/>
          <p:cNvSpPr txBox="1"/>
          <p:nvPr/>
        </p:nvSpPr>
        <p:spPr>
          <a:xfrm>
            <a:off x="2788050" y="228850"/>
            <a:ext cx="3720300" cy="1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E06666"/>
                </a:solidFill>
                <a:latin typeface="EB Garamond"/>
                <a:ea typeface="EB Garamond"/>
                <a:cs typeface="EB Garamond"/>
                <a:sym typeface="EB Garamond"/>
              </a:rPr>
              <a:t>Thank you! </a:t>
            </a:r>
            <a:endParaRPr sz="6000">
              <a:solidFill>
                <a:srgbClr val="E06666"/>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mt="62000"/>
          </a:blip>
          <a:srcRect b="16205" l="0" r="685" t="0"/>
          <a:stretch/>
        </p:blipFill>
        <p:spPr>
          <a:xfrm>
            <a:off x="-31425" y="0"/>
            <a:ext cx="9175425" cy="5143499"/>
          </a:xfrm>
          <a:prstGeom prst="rect">
            <a:avLst/>
          </a:prstGeom>
          <a:noFill/>
          <a:ln>
            <a:noFill/>
          </a:ln>
        </p:spPr>
      </p:pic>
      <p:sp>
        <p:nvSpPr>
          <p:cNvPr id="61" name="Google Shape;61;p14"/>
          <p:cNvSpPr txBox="1"/>
          <p:nvPr>
            <p:ph idx="1" type="body"/>
          </p:nvPr>
        </p:nvSpPr>
        <p:spPr>
          <a:xfrm>
            <a:off x="676800" y="840450"/>
            <a:ext cx="7790400" cy="3462600"/>
          </a:xfrm>
          <a:prstGeom prst="rect">
            <a:avLst/>
          </a:prstGeom>
          <a:solidFill>
            <a:srgbClr val="FFFFFF">
              <a:alpha val="79330"/>
            </a:srgbClr>
          </a:solidFill>
          <a:ln cap="flat" cmpd="sng" w="9525">
            <a:solidFill>
              <a:srgbClr val="E0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000000"/>
                </a:solidFill>
                <a:latin typeface="EB Garamond"/>
                <a:ea typeface="EB Garamond"/>
                <a:cs typeface="EB Garamond"/>
                <a:sym typeface="EB Garamond"/>
              </a:rPr>
              <a:t>  Agenda</a:t>
            </a:r>
            <a:endParaRPr sz="3200">
              <a:solidFill>
                <a:srgbClr val="000000"/>
              </a:solidFill>
              <a:latin typeface="EB Garamond"/>
              <a:ea typeface="EB Garamond"/>
              <a:cs typeface="EB Garamond"/>
              <a:sym typeface="EB Garamond"/>
            </a:endParaRPr>
          </a:p>
          <a:p>
            <a:pPr indent="-266700" lvl="0" marL="628650" rtl="0" algn="l">
              <a:spcBef>
                <a:spcPts val="1600"/>
              </a:spcBef>
              <a:spcAft>
                <a:spcPts val="0"/>
              </a:spcAft>
              <a:buSzPts val="2400"/>
              <a:buFont typeface="EB Garamond"/>
              <a:buAutoNum type="arabicPeriod"/>
            </a:pPr>
            <a:r>
              <a:rPr lang="en" sz="2400">
                <a:latin typeface="EB Garamond"/>
                <a:ea typeface="EB Garamond"/>
                <a:cs typeface="EB Garamond"/>
                <a:sym typeface="EB Garamond"/>
              </a:rPr>
              <a:t>Introduction</a:t>
            </a:r>
            <a:endParaRPr sz="2400">
              <a:latin typeface="EB Garamond"/>
              <a:ea typeface="EB Garamond"/>
              <a:cs typeface="EB Garamond"/>
              <a:sym typeface="EB Garamond"/>
            </a:endParaRPr>
          </a:p>
          <a:p>
            <a:pPr indent="-266700" lvl="0" marL="628650" rtl="0" algn="l">
              <a:spcBef>
                <a:spcPts val="0"/>
              </a:spcBef>
              <a:spcAft>
                <a:spcPts val="0"/>
              </a:spcAft>
              <a:buSzPts val="2400"/>
              <a:buFont typeface="EB Garamond"/>
              <a:buAutoNum type="arabicPeriod"/>
            </a:pPr>
            <a:r>
              <a:rPr lang="en" sz="2400">
                <a:latin typeface="EB Garamond"/>
                <a:ea typeface="EB Garamond"/>
                <a:cs typeface="EB Garamond"/>
                <a:sym typeface="EB Garamond"/>
              </a:rPr>
              <a:t>Summary of Dataset </a:t>
            </a:r>
            <a:endParaRPr sz="2400">
              <a:latin typeface="EB Garamond"/>
              <a:ea typeface="EB Garamond"/>
              <a:cs typeface="EB Garamond"/>
              <a:sym typeface="EB Garamond"/>
            </a:endParaRPr>
          </a:p>
          <a:p>
            <a:pPr indent="-266700" lvl="0" marL="628650" rtl="0" algn="l">
              <a:spcBef>
                <a:spcPts val="0"/>
              </a:spcBef>
              <a:spcAft>
                <a:spcPts val="0"/>
              </a:spcAft>
              <a:buSzPts val="2400"/>
              <a:buFont typeface="EB Garamond"/>
              <a:buAutoNum type="arabicPeriod"/>
            </a:pPr>
            <a:r>
              <a:rPr lang="en" sz="2400">
                <a:latin typeface="EB Garamond"/>
                <a:ea typeface="EB Garamond"/>
                <a:cs typeface="EB Garamond"/>
                <a:sym typeface="EB Garamond"/>
              </a:rPr>
              <a:t>Data Visualization</a:t>
            </a:r>
            <a:endParaRPr sz="2400">
              <a:latin typeface="EB Garamond"/>
              <a:ea typeface="EB Garamond"/>
              <a:cs typeface="EB Garamond"/>
              <a:sym typeface="EB Garamond"/>
            </a:endParaRPr>
          </a:p>
          <a:p>
            <a:pPr indent="-266700" lvl="0" marL="628650" rtl="0" algn="l">
              <a:spcBef>
                <a:spcPts val="0"/>
              </a:spcBef>
              <a:spcAft>
                <a:spcPts val="0"/>
              </a:spcAft>
              <a:buSzPts val="2400"/>
              <a:buFont typeface="EB Garamond"/>
              <a:buAutoNum type="arabicPeriod"/>
            </a:pPr>
            <a:r>
              <a:rPr lang="en" sz="2400">
                <a:latin typeface="EB Garamond"/>
                <a:ea typeface="EB Garamond"/>
                <a:cs typeface="EB Garamond"/>
                <a:sym typeface="EB Garamond"/>
              </a:rPr>
              <a:t>Statistical Analysis</a:t>
            </a:r>
            <a:endParaRPr sz="2400">
              <a:latin typeface="EB Garamond"/>
              <a:ea typeface="EB Garamond"/>
              <a:cs typeface="EB Garamond"/>
              <a:sym typeface="EB Garamond"/>
            </a:endParaRPr>
          </a:p>
          <a:p>
            <a:pPr indent="0" lvl="0" marL="457200" rtl="0" algn="l">
              <a:spcBef>
                <a:spcPts val="1600"/>
              </a:spcBef>
              <a:spcAft>
                <a:spcPts val="1600"/>
              </a:spcAft>
              <a:buNone/>
            </a:pPr>
            <a:r>
              <a:t/>
            </a:r>
            <a:endParaRPr sz="2400">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0" y="152400"/>
            <a:ext cx="9144000" cy="4991100"/>
          </a:xfrm>
          <a:prstGeom prst="rect">
            <a:avLst/>
          </a:prstGeom>
          <a:noFill/>
          <a:ln>
            <a:noFill/>
          </a:ln>
        </p:spPr>
      </p:pic>
      <p:sp>
        <p:nvSpPr>
          <p:cNvPr id="67" name="Google Shape;67;p15"/>
          <p:cNvSpPr txBox="1"/>
          <p:nvPr>
            <p:ph type="title"/>
          </p:nvPr>
        </p:nvSpPr>
        <p:spPr>
          <a:xfrm>
            <a:off x="-1557475" y="582750"/>
            <a:ext cx="8520600" cy="841800"/>
          </a:xfrm>
          <a:prstGeom prst="rect">
            <a:avLst/>
          </a:prstGeom>
        </p:spPr>
        <p:txBody>
          <a:bodyPr anchorCtr="0" anchor="ctr" bIns="91425" lIns="91425" spcFirstLastPara="1" rIns="91425" wrap="square" tIns="91425">
            <a:noAutofit/>
          </a:bodyPr>
          <a:lstStyle/>
          <a:p>
            <a:pPr indent="-546100" lvl="0" marL="457200" rtl="0" algn="ctr">
              <a:spcBef>
                <a:spcPts val="0"/>
              </a:spcBef>
              <a:spcAft>
                <a:spcPts val="0"/>
              </a:spcAft>
              <a:buSzPts val="5000"/>
              <a:buFont typeface="EB Garamond"/>
              <a:buAutoNum type="arabicPeriod"/>
            </a:pPr>
            <a:r>
              <a:rPr lang="en" sz="5000">
                <a:latin typeface="EB Garamond"/>
                <a:ea typeface="EB Garamond"/>
                <a:cs typeface="EB Garamond"/>
                <a:sym typeface="EB Garamond"/>
              </a:rPr>
              <a:t>Introduction</a:t>
            </a:r>
            <a:endParaRPr sz="500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Purpose of Analysis</a:t>
            </a:r>
            <a:endParaRPr>
              <a:latin typeface="EB Garamond"/>
              <a:ea typeface="EB Garamond"/>
              <a:cs typeface="EB Garamond"/>
              <a:sym typeface="EB Garamond"/>
            </a:endParaRPr>
          </a:p>
        </p:txBody>
      </p:sp>
      <p:sp>
        <p:nvSpPr>
          <p:cNvPr id="73" name="Google Shape;73;p16"/>
          <p:cNvSpPr/>
          <p:nvPr/>
        </p:nvSpPr>
        <p:spPr>
          <a:xfrm>
            <a:off x="684925" y="1215300"/>
            <a:ext cx="7752600" cy="3468600"/>
          </a:xfrm>
          <a:prstGeom prst="rect">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EB Garamond"/>
              <a:ea typeface="EB Garamond"/>
              <a:cs typeface="EB Garamond"/>
              <a:sym typeface="EB Garamond"/>
            </a:endParaRPr>
          </a:p>
          <a:p>
            <a:pPr indent="-355600" lvl="0" marL="457200" rtl="0" algn="l">
              <a:spcBef>
                <a:spcPts val="0"/>
              </a:spcBef>
              <a:spcAft>
                <a:spcPts val="0"/>
              </a:spcAft>
              <a:buSzPts val="2000"/>
              <a:buChar char="-"/>
            </a:pPr>
            <a:r>
              <a:rPr lang="en" sz="2000">
                <a:latin typeface="EB Garamond"/>
                <a:ea typeface="EB Garamond"/>
                <a:cs typeface="EB Garamond"/>
                <a:sym typeface="EB Garamond"/>
              </a:rPr>
              <a:t>Airbnb has risen </a:t>
            </a:r>
            <a:r>
              <a:rPr lang="en" sz="2000">
                <a:solidFill>
                  <a:schemeClr val="dk1"/>
                </a:solidFill>
                <a:latin typeface="EB Garamond"/>
                <a:ea typeface="EB Garamond"/>
                <a:cs typeface="EB Garamond"/>
                <a:sym typeface="EB Garamond"/>
              </a:rPr>
              <a:t>as the main platform for travelers to find affordable accommodation, and transformed the hospitality industry and the way people travel </a:t>
            </a:r>
            <a:endParaRPr sz="2000">
              <a:solidFill>
                <a:schemeClr val="dk1"/>
              </a:solidFill>
              <a:latin typeface="EB Garamond"/>
              <a:ea typeface="EB Garamond"/>
              <a:cs typeface="EB Garamond"/>
              <a:sym typeface="EB Garamond"/>
            </a:endParaRPr>
          </a:p>
          <a:p>
            <a:pPr indent="-355600" lvl="0" marL="457200" rtl="0" algn="l">
              <a:spcBef>
                <a:spcPts val="1000"/>
              </a:spcBef>
              <a:spcAft>
                <a:spcPts val="0"/>
              </a:spcAft>
              <a:buSzPts val="2000"/>
              <a:buFont typeface="EB Garamond"/>
              <a:buChar char="-"/>
            </a:pPr>
            <a:r>
              <a:rPr lang="en" sz="2000">
                <a:latin typeface="EB Garamond"/>
                <a:ea typeface="EB Garamond"/>
                <a:cs typeface="EB Garamond"/>
                <a:sym typeface="EB Garamond"/>
              </a:rPr>
              <a:t>Our purpose is to s</a:t>
            </a:r>
            <a:r>
              <a:rPr lang="en" sz="2000">
                <a:latin typeface="EB Garamond"/>
                <a:ea typeface="EB Garamond"/>
                <a:cs typeface="EB Garamond"/>
                <a:sym typeface="EB Garamond"/>
              </a:rPr>
              <a:t>tudy the Airbnb market in New York City, and derive meaningful observations and trend analysis about Airbnb listings in the city </a:t>
            </a:r>
            <a:endParaRPr sz="2000">
              <a:latin typeface="EB Garamond"/>
              <a:ea typeface="EB Garamond"/>
              <a:cs typeface="EB Garamond"/>
              <a:sym typeface="EB Garamond"/>
            </a:endParaRPr>
          </a:p>
          <a:p>
            <a:pPr indent="-355600" lvl="0" marL="457200" rtl="0" algn="l">
              <a:spcBef>
                <a:spcPts val="1000"/>
              </a:spcBef>
              <a:spcAft>
                <a:spcPts val="0"/>
              </a:spcAft>
              <a:buSzPts val="2000"/>
              <a:buFont typeface="EB Garamond"/>
              <a:buChar char="-"/>
            </a:pPr>
            <a:r>
              <a:rPr lang="en" sz="2000">
                <a:latin typeface="EB Garamond"/>
                <a:ea typeface="EB Garamond"/>
                <a:cs typeface="EB Garamond"/>
                <a:sym typeface="EB Garamond"/>
              </a:rPr>
              <a:t>We also aim to identify the best statistical model in predicting Airbnb’s prices using Python </a:t>
            </a:r>
            <a:endParaRPr sz="2000">
              <a:latin typeface="EB Garamond"/>
              <a:ea typeface="EB Garamond"/>
              <a:cs typeface="EB Garamond"/>
              <a:sym typeface="EB Garamond"/>
            </a:endParaRPr>
          </a:p>
          <a:p>
            <a:pPr indent="0" lvl="0" marL="457200" rtl="0" algn="l">
              <a:spcBef>
                <a:spcPts val="1000"/>
              </a:spcBef>
              <a:spcAft>
                <a:spcPts val="0"/>
              </a:spcAft>
              <a:buNone/>
            </a:pPr>
            <a:r>
              <a:t/>
            </a:r>
            <a:endParaRPr sz="2000">
              <a:latin typeface="EB Garamond"/>
              <a:ea typeface="EB Garamond"/>
              <a:cs typeface="EB Garamond"/>
              <a:sym typeface="EB Garamond"/>
            </a:endParaRPr>
          </a:p>
          <a:p>
            <a:pPr indent="0" lvl="0" marL="457200" rtl="0" algn="l">
              <a:spcBef>
                <a:spcPts val="0"/>
              </a:spcBef>
              <a:spcAft>
                <a:spcPts val="0"/>
              </a:spcAft>
              <a:buNone/>
            </a:pPr>
            <a:r>
              <a:t/>
            </a:r>
            <a:endParaRPr sz="2000">
              <a:latin typeface="EB Garamond"/>
              <a:ea typeface="EB Garamond"/>
              <a:cs typeface="EB Garamond"/>
              <a:sym typeface="EB Garamond"/>
            </a:endParaRPr>
          </a:p>
        </p:txBody>
      </p:sp>
      <p:pic>
        <p:nvPicPr>
          <p:cNvPr id="74" name="Google Shape;74;p16"/>
          <p:cNvPicPr preferRelativeResize="0"/>
          <p:nvPr/>
        </p:nvPicPr>
        <p:blipFill>
          <a:blip r:embed="rId3">
            <a:alphaModFix/>
          </a:blip>
          <a:stretch>
            <a:fillRect/>
          </a:stretch>
        </p:blipFill>
        <p:spPr>
          <a:xfrm>
            <a:off x="7220525" y="185613"/>
            <a:ext cx="1611773" cy="9066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0" y="2150875"/>
            <a:ext cx="36507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5000">
                <a:latin typeface="EB Garamond"/>
                <a:ea typeface="EB Garamond"/>
                <a:cs typeface="EB Garamond"/>
                <a:sym typeface="EB Garamond"/>
              </a:rPr>
              <a:t>2</a:t>
            </a:r>
            <a:r>
              <a:rPr lang="en" sz="5000">
                <a:latin typeface="EB Garamond"/>
                <a:ea typeface="EB Garamond"/>
                <a:cs typeface="EB Garamond"/>
                <a:sym typeface="EB Garamond"/>
              </a:rPr>
              <a:t>. </a:t>
            </a:r>
            <a:r>
              <a:rPr lang="en" sz="5000">
                <a:latin typeface="EB Garamond"/>
                <a:ea typeface="EB Garamond"/>
                <a:cs typeface="EB Garamond"/>
                <a:sym typeface="EB Garamond"/>
              </a:rPr>
              <a:t>Summary of Dataset</a:t>
            </a:r>
            <a:endParaRPr sz="5000">
              <a:latin typeface="EB Garamond"/>
              <a:ea typeface="EB Garamond"/>
              <a:cs typeface="EB Garamond"/>
              <a:sym typeface="EB Garamond"/>
            </a:endParaRPr>
          </a:p>
        </p:txBody>
      </p:sp>
      <p:pic>
        <p:nvPicPr>
          <p:cNvPr id="80" name="Google Shape;80;p17"/>
          <p:cNvPicPr preferRelativeResize="0"/>
          <p:nvPr/>
        </p:nvPicPr>
        <p:blipFill rotWithShape="1">
          <a:blip r:embed="rId3">
            <a:alphaModFix/>
          </a:blip>
          <a:srcRect b="0" l="27087" r="0" t="0"/>
          <a:stretch/>
        </p:blipFill>
        <p:spPr>
          <a:xfrm>
            <a:off x="4288125" y="25"/>
            <a:ext cx="4854951"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mt="13000"/>
          </a:blip>
          <a:stretch>
            <a:fillRect/>
          </a:stretch>
        </p:blipFill>
        <p:spPr>
          <a:xfrm>
            <a:off x="877194" y="0"/>
            <a:ext cx="7719261" cy="5143499"/>
          </a:xfrm>
          <a:prstGeom prst="rect">
            <a:avLst/>
          </a:prstGeom>
          <a:noFill/>
          <a:ln>
            <a:noFill/>
          </a:ln>
        </p:spPr>
      </p:pic>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Description of Dataset</a:t>
            </a:r>
            <a:endParaRPr>
              <a:latin typeface="EB Garamond"/>
              <a:ea typeface="EB Garamond"/>
              <a:cs typeface="EB Garamond"/>
              <a:sym typeface="EB Garamond"/>
            </a:endParaRPr>
          </a:p>
        </p:txBody>
      </p:sp>
      <p:sp>
        <p:nvSpPr>
          <p:cNvPr id="87" name="Google Shape;87;p18"/>
          <p:cNvSpPr txBox="1"/>
          <p:nvPr>
            <p:ph idx="1" type="body"/>
          </p:nvPr>
        </p:nvSpPr>
        <p:spPr>
          <a:xfrm>
            <a:off x="848250" y="1466650"/>
            <a:ext cx="7447500" cy="2956200"/>
          </a:xfrm>
          <a:prstGeom prst="rect">
            <a:avLst/>
          </a:prstGeom>
          <a:noFill/>
        </p:spPr>
        <p:txBody>
          <a:bodyPr anchorCtr="0" anchor="t" bIns="91425" lIns="91425" spcFirstLastPara="1" rIns="91425" wrap="square" tIns="91425">
            <a:noAutofit/>
          </a:bodyPr>
          <a:lstStyle/>
          <a:p>
            <a:pPr indent="-374650" lvl="0" marL="457200" rtl="0" algn="l">
              <a:spcBef>
                <a:spcPts val="0"/>
              </a:spcBef>
              <a:spcAft>
                <a:spcPts val="0"/>
              </a:spcAft>
              <a:buSzPts val="2300"/>
              <a:buFont typeface="EB Garamond"/>
              <a:buChar char="-"/>
            </a:pPr>
            <a:r>
              <a:rPr lang="en" sz="2300">
                <a:latin typeface="EB Garamond"/>
                <a:ea typeface="EB Garamond"/>
                <a:cs typeface="EB Garamond"/>
                <a:sym typeface="EB Garamond"/>
              </a:rPr>
              <a:t>47906 unique values </a:t>
            </a:r>
            <a:endParaRPr sz="2300">
              <a:latin typeface="EB Garamond"/>
              <a:ea typeface="EB Garamond"/>
              <a:cs typeface="EB Garamond"/>
              <a:sym typeface="EB Garamond"/>
            </a:endParaRPr>
          </a:p>
          <a:p>
            <a:pPr indent="-374650" lvl="0" marL="457200" rtl="0" algn="l">
              <a:spcBef>
                <a:spcPts val="0"/>
              </a:spcBef>
              <a:spcAft>
                <a:spcPts val="0"/>
              </a:spcAft>
              <a:buSzPts val="2300"/>
              <a:buFont typeface="EB Garamond"/>
              <a:buChar char="-"/>
            </a:pPr>
            <a:r>
              <a:rPr lang="en" sz="2300">
                <a:latin typeface="EB Garamond"/>
                <a:ea typeface="EB Garamond"/>
                <a:cs typeface="EB Garamond"/>
                <a:sym typeface="EB Garamond"/>
              </a:rPr>
              <a:t>16 columns with 16 different variables </a:t>
            </a:r>
            <a:endParaRPr sz="2300">
              <a:latin typeface="EB Garamond"/>
              <a:ea typeface="EB Garamond"/>
              <a:cs typeface="EB Garamond"/>
              <a:sym typeface="EB Garamond"/>
            </a:endParaRPr>
          </a:p>
          <a:p>
            <a:pPr indent="-374650" lvl="0" marL="457200" rtl="0" algn="l">
              <a:spcBef>
                <a:spcPts val="0"/>
              </a:spcBef>
              <a:spcAft>
                <a:spcPts val="0"/>
              </a:spcAft>
              <a:buSzPts val="2300"/>
              <a:buFont typeface="EB Garamond"/>
              <a:buChar char="-"/>
            </a:pPr>
            <a:r>
              <a:rPr lang="en" sz="2300">
                <a:latin typeface="EB Garamond"/>
                <a:ea typeface="EB Garamond"/>
                <a:cs typeface="EB Garamond"/>
                <a:sym typeface="EB Garamond"/>
              </a:rPr>
              <a:t>Focus on locations, price, room types and reviews </a:t>
            </a:r>
            <a:endParaRPr sz="2300">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69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EB Garamond"/>
                <a:ea typeface="EB Garamond"/>
                <a:cs typeface="EB Garamond"/>
                <a:sym typeface="EB Garamond"/>
              </a:rPr>
              <a:t>3. Data Visualizations</a:t>
            </a:r>
            <a:endParaRPr sz="5000">
              <a:latin typeface="EB Garamond"/>
              <a:ea typeface="EB Garamond"/>
              <a:cs typeface="EB Garamond"/>
              <a:sym typeface="EB Garamond"/>
            </a:endParaRPr>
          </a:p>
        </p:txBody>
      </p:sp>
      <p:pic>
        <p:nvPicPr>
          <p:cNvPr id="93" name="Google Shape;93;p19"/>
          <p:cNvPicPr preferRelativeResize="0"/>
          <p:nvPr/>
        </p:nvPicPr>
        <p:blipFill rotWithShape="1">
          <a:blip r:embed="rId3">
            <a:alphaModFix/>
          </a:blip>
          <a:srcRect b="0" l="16114" r="0" t="0"/>
          <a:stretch/>
        </p:blipFill>
        <p:spPr>
          <a:xfrm>
            <a:off x="0" y="1509994"/>
            <a:ext cx="9144000" cy="36335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EB Garamond"/>
                <a:ea typeface="EB Garamond"/>
                <a:cs typeface="EB Garamond"/>
                <a:sym typeface="EB Garamond"/>
              </a:rPr>
              <a:t>General Observations by Borough</a:t>
            </a:r>
            <a:endParaRPr>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99" name="Google Shape;99;p20"/>
          <p:cNvPicPr preferRelativeResize="0"/>
          <p:nvPr/>
        </p:nvPicPr>
        <p:blipFill>
          <a:blip r:embed="rId3">
            <a:alphaModFix/>
          </a:blip>
          <a:stretch>
            <a:fillRect/>
          </a:stretch>
        </p:blipFill>
        <p:spPr>
          <a:xfrm>
            <a:off x="68900" y="1917399"/>
            <a:ext cx="2983425" cy="1977126"/>
          </a:xfrm>
          <a:prstGeom prst="rect">
            <a:avLst/>
          </a:prstGeom>
          <a:noFill/>
          <a:ln>
            <a:noFill/>
          </a:ln>
        </p:spPr>
      </p:pic>
      <p:pic>
        <p:nvPicPr>
          <p:cNvPr id="100" name="Google Shape;100;p20"/>
          <p:cNvPicPr preferRelativeResize="0"/>
          <p:nvPr/>
        </p:nvPicPr>
        <p:blipFill>
          <a:blip r:embed="rId4">
            <a:alphaModFix/>
          </a:blip>
          <a:stretch>
            <a:fillRect/>
          </a:stretch>
        </p:blipFill>
        <p:spPr>
          <a:xfrm>
            <a:off x="6168324" y="1933250"/>
            <a:ext cx="2902446" cy="1919350"/>
          </a:xfrm>
          <a:prstGeom prst="rect">
            <a:avLst/>
          </a:prstGeom>
          <a:noFill/>
          <a:ln>
            <a:noFill/>
          </a:ln>
        </p:spPr>
      </p:pic>
      <p:pic>
        <p:nvPicPr>
          <p:cNvPr id="101" name="Google Shape;101;p20"/>
          <p:cNvPicPr preferRelativeResize="0"/>
          <p:nvPr/>
        </p:nvPicPr>
        <p:blipFill>
          <a:blip r:embed="rId5">
            <a:alphaModFix/>
          </a:blip>
          <a:stretch>
            <a:fillRect/>
          </a:stretch>
        </p:blipFill>
        <p:spPr>
          <a:xfrm>
            <a:off x="3052325" y="1917400"/>
            <a:ext cx="3073270" cy="197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319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B Garamond"/>
                <a:ea typeface="EB Garamond"/>
                <a:cs typeface="EB Garamond"/>
                <a:sym typeface="EB Garamond"/>
              </a:rPr>
              <a:t>Price vs Number of Reviews Per Month</a:t>
            </a:r>
            <a:endParaRPr>
              <a:latin typeface="EB Garamond"/>
              <a:ea typeface="EB Garamond"/>
              <a:cs typeface="EB Garamond"/>
              <a:sym typeface="EB Garamond"/>
            </a:endParaRPr>
          </a:p>
        </p:txBody>
      </p:sp>
      <p:pic>
        <p:nvPicPr>
          <p:cNvPr id="107" name="Google Shape;107;p21"/>
          <p:cNvPicPr preferRelativeResize="0"/>
          <p:nvPr/>
        </p:nvPicPr>
        <p:blipFill>
          <a:blip r:embed="rId3">
            <a:alphaModFix/>
          </a:blip>
          <a:stretch>
            <a:fillRect/>
          </a:stretch>
        </p:blipFill>
        <p:spPr>
          <a:xfrm>
            <a:off x="311700" y="945950"/>
            <a:ext cx="2900150" cy="1933425"/>
          </a:xfrm>
          <a:prstGeom prst="rect">
            <a:avLst/>
          </a:prstGeom>
          <a:noFill/>
          <a:ln>
            <a:noFill/>
          </a:ln>
        </p:spPr>
      </p:pic>
      <p:pic>
        <p:nvPicPr>
          <p:cNvPr id="108" name="Google Shape;108;p21"/>
          <p:cNvPicPr preferRelativeResize="0"/>
          <p:nvPr/>
        </p:nvPicPr>
        <p:blipFill>
          <a:blip r:embed="rId4">
            <a:alphaModFix/>
          </a:blip>
          <a:stretch>
            <a:fillRect/>
          </a:stretch>
        </p:blipFill>
        <p:spPr>
          <a:xfrm>
            <a:off x="3259438" y="979238"/>
            <a:ext cx="2810588" cy="1873717"/>
          </a:xfrm>
          <a:prstGeom prst="rect">
            <a:avLst/>
          </a:prstGeom>
          <a:noFill/>
          <a:ln>
            <a:noFill/>
          </a:ln>
        </p:spPr>
      </p:pic>
      <p:pic>
        <p:nvPicPr>
          <p:cNvPr id="109" name="Google Shape;109;p21"/>
          <p:cNvPicPr preferRelativeResize="0"/>
          <p:nvPr/>
        </p:nvPicPr>
        <p:blipFill>
          <a:blip r:embed="rId5">
            <a:alphaModFix/>
          </a:blip>
          <a:stretch>
            <a:fillRect/>
          </a:stretch>
        </p:blipFill>
        <p:spPr>
          <a:xfrm>
            <a:off x="6117625" y="945950"/>
            <a:ext cx="2810575" cy="1873709"/>
          </a:xfrm>
          <a:prstGeom prst="rect">
            <a:avLst/>
          </a:prstGeom>
          <a:noFill/>
          <a:ln>
            <a:noFill/>
          </a:ln>
        </p:spPr>
      </p:pic>
      <p:pic>
        <p:nvPicPr>
          <p:cNvPr id="110" name="Google Shape;110;p21"/>
          <p:cNvPicPr preferRelativeResize="0"/>
          <p:nvPr/>
        </p:nvPicPr>
        <p:blipFill>
          <a:blip r:embed="rId6">
            <a:alphaModFix/>
          </a:blip>
          <a:stretch>
            <a:fillRect/>
          </a:stretch>
        </p:blipFill>
        <p:spPr>
          <a:xfrm>
            <a:off x="4902900" y="2940425"/>
            <a:ext cx="2900150" cy="1933425"/>
          </a:xfrm>
          <a:prstGeom prst="rect">
            <a:avLst/>
          </a:prstGeom>
          <a:noFill/>
          <a:ln>
            <a:noFill/>
          </a:ln>
        </p:spPr>
      </p:pic>
      <p:pic>
        <p:nvPicPr>
          <p:cNvPr id="111" name="Google Shape;111;p21"/>
          <p:cNvPicPr preferRelativeResize="0"/>
          <p:nvPr/>
        </p:nvPicPr>
        <p:blipFill>
          <a:blip r:embed="rId7">
            <a:alphaModFix/>
          </a:blip>
          <a:stretch>
            <a:fillRect/>
          </a:stretch>
        </p:blipFill>
        <p:spPr>
          <a:xfrm>
            <a:off x="1637650" y="2940425"/>
            <a:ext cx="2900150" cy="1933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09F3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